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3" r:id="rId4"/>
    <p:sldId id="259" r:id="rId5"/>
    <p:sldId id="258" r:id="rId6"/>
    <p:sldId id="453" r:id="rId7"/>
    <p:sldId id="540" r:id="rId8"/>
    <p:sldId id="906" r:id="rId9"/>
    <p:sldId id="260" r:id="rId10"/>
    <p:sldId id="261" r:id="rId11"/>
    <p:sldId id="904" r:id="rId12"/>
    <p:sldId id="468" r:id="rId13"/>
    <p:sldId id="909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72;&#1085;&#1072;&#1075;&#1091;&#1083;&#1100;\YandexDisk\&#1052;&#1052;\&#1101;&#1087;&#1080;&#1076;&#1099;%2015-17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27369087498388E-2"/>
          <c:y val="0.13162484614323508"/>
          <c:w val="0.93290099249554514"/>
          <c:h val="0.800829629241524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126.4</c:v>
                </c:pt>
                <c:pt idx="1">
                  <c:v>125.5</c:v>
                </c:pt>
                <c:pt idx="2">
                  <c:v>105.4</c:v>
                </c:pt>
                <c:pt idx="3">
                  <c:v>95.5</c:v>
                </c:pt>
                <c:pt idx="4">
                  <c:v>86.6</c:v>
                </c:pt>
                <c:pt idx="5">
                  <c:v>81.7</c:v>
                </c:pt>
                <c:pt idx="6">
                  <c:v>73.400000000000006</c:v>
                </c:pt>
                <c:pt idx="7">
                  <c:v>66.400000000000006</c:v>
                </c:pt>
                <c:pt idx="8">
                  <c:v>58.5</c:v>
                </c:pt>
                <c:pt idx="9">
                  <c:v>52.7</c:v>
                </c:pt>
                <c:pt idx="10">
                  <c:v>52.2</c:v>
                </c:pt>
                <c:pt idx="11">
                  <c:v>48.2</c:v>
                </c:pt>
                <c:pt idx="12">
                  <c:v>45.6</c:v>
                </c:pt>
                <c:pt idx="13">
                  <c:v>35.700000000000003</c:v>
                </c:pt>
                <c:pt idx="14">
                  <c:v>35.9</c:v>
                </c:pt>
                <c:pt idx="15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39-450F-AA4C-48843D922F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18.100000000000001</c:v>
                </c:pt>
                <c:pt idx="1">
                  <c:v>16.899999999999999</c:v>
                </c:pt>
                <c:pt idx="2">
                  <c:v>12.5</c:v>
                </c:pt>
                <c:pt idx="3">
                  <c:v>10.3</c:v>
                </c:pt>
                <c:pt idx="4">
                  <c:v>8.4</c:v>
                </c:pt>
                <c:pt idx="5">
                  <c:v>7.4</c:v>
                </c:pt>
                <c:pt idx="6">
                  <c:v>5.6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3.4</c:v>
                </c:pt>
                <c:pt idx="10">
                  <c:v>3</c:v>
                </c:pt>
                <c:pt idx="11">
                  <c:v>2.4</c:v>
                </c:pt>
                <c:pt idx="12">
                  <c:v>2</c:v>
                </c:pt>
                <c:pt idx="13">
                  <c:v>1.9</c:v>
                </c:pt>
                <c:pt idx="14">
                  <c:v>1.9</c:v>
                </c:pt>
                <c:pt idx="15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39-450F-AA4C-48843D922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869536"/>
        <c:axId val="689871200"/>
      </c:lineChart>
      <c:catAx>
        <c:axId val="68986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689871200"/>
        <c:crosses val="autoZero"/>
        <c:auto val="1"/>
        <c:lblAlgn val="ctr"/>
        <c:lblOffset val="100"/>
        <c:noMultiLvlLbl val="0"/>
      </c:catAx>
      <c:valAx>
        <c:axId val="689871200"/>
        <c:scaling>
          <c:orientation val="minMax"/>
          <c:max val="13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6898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770809437981339E-2"/>
          <c:y val="0.50565768985593296"/>
          <c:w val="0.30551122398820252"/>
          <c:h val="0.20053773474338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10808756946269E-2"/>
          <c:y val="0.14415158537629849"/>
          <c:w val="0.80854534309960679"/>
          <c:h val="0.84665638072445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распространенность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6D-43FB-9415-1C08CF83787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6D-43FB-9415-1C08CF83787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6D-43FB-9415-1C08CF83787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6D-43FB-9415-1C08CF83787A}"/>
              </c:ext>
            </c:extLst>
          </c:dPt>
          <c:dLbls>
            <c:dLbl>
              <c:idx val="0"/>
              <c:layout>
                <c:manualLayout>
                  <c:x val="-2.2100526736133427E-2"/>
                  <c:y val="-5.604903979045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6D-43FB-9415-1C08CF8378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74.2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D-43FB-9415-1C08CF8378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46.4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D-43FB-9415-1C08CF83787A}"/>
                </c:ext>
              </c:extLst>
            </c:dLbl>
            <c:dLbl>
              <c:idx val="5"/>
              <c:layout>
                <c:manualLayout>
                  <c:x val="-2.3438451349898162E-2"/>
                  <c:y val="-7.20831681771112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6D-43FB-9415-1C08CF83787A}"/>
                </c:ext>
              </c:extLst>
            </c:dLbl>
            <c:dLbl>
              <c:idx val="6"/>
              <c:layout>
                <c:manualLayout>
                  <c:x val="-4.6410710304248207E-3"/>
                  <c:y val="-8.52610745893069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6D-43FB-9415-1C08CF837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90.6</c:v>
                </c:pt>
                <c:pt idx="1">
                  <c:v>80.599999999999994</c:v>
                </c:pt>
                <c:pt idx="2">
                  <c:v>76.400000000000006</c:v>
                </c:pt>
                <c:pt idx="3">
                  <c:v>72.5</c:v>
                </c:pt>
                <c:pt idx="4">
                  <c:v>45.3</c:v>
                </c:pt>
                <c:pt idx="5">
                  <c:v>18.100000000000001</c:v>
                </c:pt>
                <c:pt idx="6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A6D-43FB-9415-1C08CF8378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6D-43FB-9415-1C08CF83787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6D-43FB-9415-1C08CF83787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A6D-43FB-9415-1C08CF83787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6D-43FB-9415-1C08CF83787A}"/>
              </c:ext>
            </c:extLst>
          </c:dPt>
          <c:dLbls>
            <c:dLbl>
              <c:idx val="3"/>
              <c:layout>
                <c:manualLayout>
                  <c:x val="-2.1007659621632195E-2"/>
                  <c:y val="-5.99617234786285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6D-43FB-9415-1C08CF8378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29.3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6D-43FB-9415-1C08CF83787A}"/>
                </c:ext>
              </c:extLst>
            </c:dLbl>
            <c:dLbl>
              <c:idx val="5"/>
              <c:layout>
                <c:manualLayout>
                  <c:x val="2.3207654886580362E-2"/>
                  <c:y val="-8.08684415685933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6D-43FB-9415-1C08CF83787A}"/>
                </c:ext>
              </c:extLst>
            </c:dLbl>
            <c:dLbl>
              <c:idx val="6"/>
              <c:layout>
                <c:manualLayout>
                  <c:x val="8.5557726660854729E-3"/>
                  <c:y val="-4.08548874964801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6D-43FB-9415-1C08CF837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58.5</c:v>
                </c:pt>
                <c:pt idx="1">
                  <c:v>52.7</c:v>
                </c:pt>
                <c:pt idx="2">
                  <c:v>52.2</c:v>
                </c:pt>
                <c:pt idx="3">
                  <c:v>46.8</c:v>
                </c:pt>
                <c:pt idx="4">
                  <c:v>29.3</c:v>
                </c:pt>
                <c:pt idx="5">
                  <c:v>11.7</c:v>
                </c:pt>
                <c:pt idx="6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A6D-43FB-9415-1C08CF8378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AA6D-43FB-9415-1C08CF83787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AA6D-43FB-9415-1C08CF83787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AA6D-43FB-9415-1C08CF83787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AA6D-43FB-9415-1C08CF83787A}"/>
              </c:ext>
            </c:extLst>
          </c:dPt>
          <c:dLbls>
            <c:dLbl>
              <c:idx val="5"/>
              <c:layout>
                <c:manualLayout>
                  <c:x val="-2.1563128694396326E-2"/>
                  <c:y val="-4.213511343919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6D-43FB-9415-1C08CF83787A}"/>
                </c:ext>
              </c:extLst>
            </c:dLbl>
            <c:dLbl>
              <c:idx val="6"/>
              <c:layout>
                <c:manualLayout>
                  <c:x val="1.5284375284878831E-3"/>
                  <c:y val="-1.0586254436736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6D-43FB-9415-1C08CF837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3.4</c:v>
                </c:pt>
                <c:pt idx="2" formatCode="0.0">
                  <c:v>3</c:v>
                </c:pt>
                <c:pt idx="3">
                  <c:v>2.7</c:v>
                </c:pt>
                <c:pt idx="4" formatCode="0.0">
                  <c:v>1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A6D-43FB-9415-1C08CF837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4745344"/>
        <c:axId val="584737184"/>
      </c:lineChart>
      <c:catAx>
        <c:axId val="5847453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84737184"/>
        <c:crosses val="max"/>
        <c:auto val="0"/>
        <c:lblAlgn val="ctr"/>
        <c:lblOffset val="100"/>
        <c:noMultiLvlLbl val="0"/>
      </c:catAx>
      <c:valAx>
        <c:axId val="584737184"/>
        <c:scaling>
          <c:orientation val="minMax"/>
          <c:min val="-5"/>
        </c:scaling>
        <c:delete val="1"/>
        <c:axPos val="l"/>
        <c:numFmt formatCode="General" sourceLinked="1"/>
        <c:majorTickMark val="out"/>
        <c:minorTickMark val="none"/>
        <c:tickLblPos val="nextTo"/>
        <c:crossAx val="584745344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7F954-A278-4B96-9463-149C967ABF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A244E-DD0D-40A1-A8A2-D4FE3B4E30AF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В состав Партнерства Стоп ТБ входит 1700 организаций </a:t>
          </a:r>
        </a:p>
      </dgm:t>
    </dgm:pt>
    <dgm:pt modelId="{AAB140CB-FD7A-4C75-B0B8-B466AB0E87C2}" type="parTrans" cxnId="{B73E4379-AF77-4B58-A722-B5CB32843D09}">
      <dgm:prSet/>
      <dgm:spPr/>
      <dgm:t>
        <a:bodyPr/>
        <a:lstStyle/>
        <a:p>
          <a:endParaRPr lang="ru-RU"/>
        </a:p>
      </dgm:t>
    </dgm:pt>
    <dgm:pt modelId="{EA1D4DF7-7CCC-4E13-A776-DD322E010D66}" type="sibTrans" cxnId="{B73E4379-AF77-4B58-A722-B5CB32843D09}">
      <dgm:prSet/>
      <dgm:spPr/>
      <dgm:t>
        <a:bodyPr/>
        <a:lstStyle/>
        <a:p>
          <a:endParaRPr lang="ru-RU"/>
        </a:p>
      </dgm:t>
    </dgm:pt>
    <dgm:pt modelId="{650488E8-D41F-4D9F-908F-98AB5AF468C5}" type="asst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Партнерские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орг.</a:t>
          </a:r>
        </a:p>
      </dgm:t>
    </dgm:pt>
    <dgm:pt modelId="{CA44E75D-2D1E-46C8-864A-0CF2698E6FDD}" type="parTrans" cxnId="{2F8064E1-4890-4430-B38B-E0690E96BD0D}">
      <dgm:prSet/>
      <dgm:spPr/>
      <dgm:t>
        <a:bodyPr/>
        <a:lstStyle/>
        <a:p>
          <a:endParaRPr lang="ru-RU"/>
        </a:p>
      </dgm:t>
    </dgm:pt>
    <dgm:pt modelId="{AD687A4F-CA11-41F2-AD0E-4CB1EB158F12}" type="sibTrans" cxnId="{2F8064E1-4890-4430-B38B-E0690E96BD0D}">
      <dgm:prSet/>
      <dgm:spPr/>
      <dgm:t>
        <a:bodyPr/>
        <a:lstStyle/>
        <a:p>
          <a:endParaRPr lang="ru-RU"/>
        </a:p>
      </dgm:t>
    </dgm:pt>
    <dgm:pt modelId="{93A167E2-8D45-4095-88A3-85F3EAE4C0ED}" type="asst">
      <dgm:prSet phldrT="[Текст]" custT="1"/>
      <dgm:spPr/>
      <dgm:t>
        <a:bodyPr/>
        <a:lstStyle/>
        <a:p>
          <a:r>
            <a:rPr lang="ru-RU" sz="1400" b="1" dirty="0"/>
            <a:t>Неправительственные орг.</a:t>
          </a:r>
        </a:p>
      </dgm:t>
    </dgm:pt>
    <dgm:pt modelId="{5BA3B0AD-30B3-4D1B-ADB2-D3C629A973AE}" type="parTrans" cxnId="{03EBA26C-76C4-4682-A65E-621E46E73D0E}">
      <dgm:prSet/>
      <dgm:spPr/>
      <dgm:t>
        <a:bodyPr/>
        <a:lstStyle/>
        <a:p>
          <a:endParaRPr lang="ru-RU"/>
        </a:p>
      </dgm:t>
    </dgm:pt>
    <dgm:pt modelId="{2AE873B8-60A3-4C8B-8B66-BAB66E38F0D3}" type="sibTrans" cxnId="{03EBA26C-76C4-4682-A65E-621E46E73D0E}">
      <dgm:prSet/>
      <dgm:spPr/>
      <dgm:t>
        <a:bodyPr/>
        <a:lstStyle/>
        <a:p>
          <a:endParaRPr lang="ru-RU"/>
        </a:p>
      </dgm:t>
    </dgm:pt>
    <dgm:pt modelId="{84681EEF-A681-4182-A01C-80158621F709}" type="asst">
      <dgm:prSet phldrT="[Текст]" custT="1"/>
      <dgm:spPr/>
      <dgm:t>
        <a:bodyPr/>
        <a:lstStyle/>
        <a:p>
          <a:r>
            <a:rPr lang="ru-RU" sz="1500" b="1" dirty="0"/>
            <a:t>Правительственные орг.</a:t>
          </a:r>
        </a:p>
      </dgm:t>
    </dgm:pt>
    <dgm:pt modelId="{91111534-8A98-4C87-AC62-A04BA0F76497}" type="parTrans" cxnId="{AFE999F0-8FCA-49F8-9D50-295BD43381C3}">
      <dgm:prSet/>
      <dgm:spPr/>
      <dgm:t>
        <a:bodyPr/>
        <a:lstStyle/>
        <a:p>
          <a:endParaRPr lang="ru-RU"/>
        </a:p>
      </dgm:t>
    </dgm:pt>
    <dgm:pt modelId="{AEBA1232-799D-434E-9D4C-EDC1304C0DA8}" type="sibTrans" cxnId="{AFE999F0-8FCA-49F8-9D50-295BD43381C3}">
      <dgm:prSet/>
      <dgm:spPr/>
      <dgm:t>
        <a:bodyPr/>
        <a:lstStyle/>
        <a:p>
          <a:endParaRPr lang="ru-RU"/>
        </a:p>
      </dgm:t>
    </dgm:pt>
    <dgm:pt modelId="{B0C8D560-D61E-439D-A0A9-5676EAADE358}" type="asst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Группы пациентов </a:t>
          </a:r>
        </a:p>
      </dgm:t>
    </dgm:pt>
    <dgm:pt modelId="{453185A0-B2BB-4172-99C9-9DAAF5451AE7}" type="parTrans" cxnId="{B8B2736B-E572-4888-8128-FE71C7710056}">
      <dgm:prSet/>
      <dgm:spPr/>
      <dgm:t>
        <a:bodyPr/>
        <a:lstStyle/>
        <a:p>
          <a:endParaRPr lang="ru-RU"/>
        </a:p>
      </dgm:t>
    </dgm:pt>
    <dgm:pt modelId="{49606C30-4907-4567-9478-22158B62CD16}" type="sibTrans" cxnId="{B8B2736B-E572-4888-8128-FE71C7710056}">
      <dgm:prSet/>
      <dgm:spPr/>
      <dgm:t>
        <a:bodyPr/>
        <a:lstStyle/>
        <a:p>
          <a:endParaRPr lang="ru-RU"/>
        </a:p>
      </dgm:t>
    </dgm:pt>
    <dgm:pt modelId="{4429F7B0-D53E-4969-A74E-767E3DA03AEC}" type="asst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Международные орг.</a:t>
          </a:r>
        </a:p>
      </dgm:t>
    </dgm:pt>
    <dgm:pt modelId="{AC28F7D7-C8F9-4E15-99EC-7BA077DF901B}" type="sibTrans" cxnId="{557235E9-C6C0-467D-B878-8E8F8665BC4D}">
      <dgm:prSet/>
      <dgm:spPr/>
      <dgm:t>
        <a:bodyPr/>
        <a:lstStyle/>
        <a:p>
          <a:endParaRPr lang="ru-RU"/>
        </a:p>
      </dgm:t>
    </dgm:pt>
    <dgm:pt modelId="{E84ECB03-1620-4891-848B-15A02C4E91BA}" type="parTrans" cxnId="{557235E9-C6C0-467D-B878-8E8F8665BC4D}">
      <dgm:prSet/>
      <dgm:spPr/>
      <dgm:t>
        <a:bodyPr/>
        <a:lstStyle/>
        <a:p>
          <a:endParaRPr lang="ru-RU"/>
        </a:p>
      </dgm:t>
    </dgm:pt>
    <dgm:pt modelId="{6A139A0D-5B34-4B59-9CC4-C9F19B6E0D51}" type="pres">
      <dgm:prSet presAssocID="{9767F954-A278-4B96-9463-149C967ABF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B80E0D-017F-48A6-8AE0-354EBBF8A6AE}" type="pres">
      <dgm:prSet presAssocID="{B69A244E-DD0D-40A1-A8A2-D4FE3B4E30AF}" presName="hierRoot1" presStyleCnt="0"/>
      <dgm:spPr/>
    </dgm:pt>
    <dgm:pt modelId="{0989B11A-7D5C-45E5-BB57-08C7E4F1DF39}" type="pres">
      <dgm:prSet presAssocID="{B69A244E-DD0D-40A1-A8A2-D4FE3B4E30AF}" presName="composite" presStyleCnt="0"/>
      <dgm:spPr/>
    </dgm:pt>
    <dgm:pt modelId="{8792934D-3C7C-4D58-8590-76403AA8F418}" type="pres">
      <dgm:prSet presAssocID="{B69A244E-DD0D-40A1-A8A2-D4FE3B4E30AF}" presName="background" presStyleLbl="node0" presStyleIdx="0" presStyleCnt="1"/>
      <dgm:spPr/>
    </dgm:pt>
    <dgm:pt modelId="{39183224-E6A8-436A-86B1-100E103357BB}" type="pres">
      <dgm:prSet presAssocID="{B69A244E-DD0D-40A1-A8A2-D4FE3B4E30AF}" presName="text" presStyleLbl="fgAcc0" presStyleIdx="0" presStyleCnt="1" custScaleX="148080">
        <dgm:presLayoutVars>
          <dgm:chPref val="3"/>
        </dgm:presLayoutVars>
      </dgm:prSet>
      <dgm:spPr/>
    </dgm:pt>
    <dgm:pt modelId="{7353EBDB-8676-49C0-8E76-1CFF3E451C2C}" type="pres">
      <dgm:prSet presAssocID="{B69A244E-DD0D-40A1-A8A2-D4FE3B4E30AF}" presName="hierChild2" presStyleCnt="0"/>
      <dgm:spPr/>
    </dgm:pt>
    <dgm:pt modelId="{8625037A-7B78-47C3-900D-568ECECC74A8}" type="pres">
      <dgm:prSet presAssocID="{CA44E75D-2D1E-46C8-864A-0CF2698E6FDD}" presName="Name10" presStyleLbl="parChTrans1D2" presStyleIdx="0" presStyleCnt="5"/>
      <dgm:spPr/>
    </dgm:pt>
    <dgm:pt modelId="{26B48DE7-27B8-45DF-9E97-BB751C906945}" type="pres">
      <dgm:prSet presAssocID="{650488E8-D41F-4D9F-908F-98AB5AF468C5}" presName="hierRoot2" presStyleCnt="0"/>
      <dgm:spPr/>
    </dgm:pt>
    <dgm:pt modelId="{34C74B35-5786-46F4-A76D-29760A5BD870}" type="pres">
      <dgm:prSet presAssocID="{650488E8-D41F-4D9F-908F-98AB5AF468C5}" presName="composite2" presStyleCnt="0"/>
      <dgm:spPr/>
    </dgm:pt>
    <dgm:pt modelId="{B1ACE4E5-3E51-4E22-862D-09AC4F7F8D0B}" type="pres">
      <dgm:prSet presAssocID="{650488E8-D41F-4D9F-908F-98AB5AF468C5}" presName="background2" presStyleLbl="asst1" presStyleIdx="0" presStyleCnt="5"/>
      <dgm:spPr/>
    </dgm:pt>
    <dgm:pt modelId="{76188397-E1C8-4572-A158-C11910AF24C7}" type="pres">
      <dgm:prSet presAssocID="{650488E8-D41F-4D9F-908F-98AB5AF468C5}" presName="text2" presStyleLbl="fgAcc2" presStyleIdx="0" presStyleCnt="5">
        <dgm:presLayoutVars>
          <dgm:chPref val="3"/>
        </dgm:presLayoutVars>
      </dgm:prSet>
      <dgm:spPr/>
    </dgm:pt>
    <dgm:pt modelId="{A93A9EBE-972E-4F27-91D7-9FEF03528849}" type="pres">
      <dgm:prSet presAssocID="{650488E8-D41F-4D9F-908F-98AB5AF468C5}" presName="hierChild3" presStyleCnt="0"/>
      <dgm:spPr/>
    </dgm:pt>
    <dgm:pt modelId="{7CE353A6-7695-43E3-9370-1BE6E0E02C00}" type="pres">
      <dgm:prSet presAssocID="{E84ECB03-1620-4891-848B-15A02C4E91BA}" presName="Name10" presStyleLbl="parChTrans1D2" presStyleIdx="1" presStyleCnt="5"/>
      <dgm:spPr/>
    </dgm:pt>
    <dgm:pt modelId="{8CA1477E-2DF8-450A-852D-83EF935EA29F}" type="pres">
      <dgm:prSet presAssocID="{4429F7B0-D53E-4969-A74E-767E3DA03AEC}" presName="hierRoot2" presStyleCnt="0"/>
      <dgm:spPr/>
    </dgm:pt>
    <dgm:pt modelId="{08FB35D2-92D6-419C-A408-82EAB95A5DE7}" type="pres">
      <dgm:prSet presAssocID="{4429F7B0-D53E-4969-A74E-767E3DA03AEC}" presName="composite2" presStyleCnt="0"/>
      <dgm:spPr/>
    </dgm:pt>
    <dgm:pt modelId="{5DF23FBD-649E-4619-B6C3-1886E8E5DBFD}" type="pres">
      <dgm:prSet presAssocID="{4429F7B0-D53E-4969-A74E-767E3DA03AEC}" presName="background2" presStyleLbl="asst1" presStyleIdx="1" presStyleCnt="5"/>
      <dgm:spPr/>
    </dgm:pt>
    <dgm:pt modelId="{631E7C47-3E8A-484D-AA6E-1DD09D5702E6}" type="pres">
      <dgm:prSet presAssocID="{4429F7B0-D53E-4969-A74E-767E3DA03AEC}" presName="text2" presStyleLbl="fgAcc2" presStyleIdx="1" presStyleCnt="5">
        <dgm:presLayoutVars>
          <dgm:chPref val="3"/>
        </dgm:presLayoutVars>
      </dgm:prSet>
      <dgm:spPr/>
    </dgm:pt>
    <dgm:pt modelId="{85CACABE-76B4-4759-A935-64C98D18AFA8}" type="pres">
      <dgm:prSet presAssocID="{4429F7B0-D53E-4969-A74E-767E3DA03AEC}" presName="hierChild3" presStyleCnt="0"/>
      <dgm:spPr/>
    </dgm:pt>
    <dgm:pt modelId="{88ABC614-0CD0-4B9D-BDA4-5BD8BBDE2801}" type="pres">
      <dgm:prSet presAssocID="{5BA3B0AD-30B3-4D1B-ADB2-D3C629A973AE}" presName="Name10" presStyleLbl="parChTrans1D2" presStyleIdx="2" presStyleCnt="5"/>
      <dgm:spPr/>
    </dgm:pt>
    <dgm:pt modelId="{14928512-5514-40B9-834D-FA40EF40DA37}" type="pres">
      <dgm:prSet presAssocID="{93A167E2-8D45-4095-88A3-85F3EAE4C0ED}" presName="hierRoot2" presStyleCnt="0"/>
      <dgm:spPr/>
    </dgm:pt>
    <dgm:pt modelId="{EF799EED-30C9-41E6-AD0C-0E67C91F6B00}" type="pres">
      <dgm:prSet presAssocID="{93A167E2-8D45-4095-88A3-85F3EAE4C0ED}" presName="composite2" presStyleCnt="0"/>
      <dgm:spPr/>
    </dgm:pt>
    <dgm:pt modelId="{24F568D8-F558-467C-A30B-F74146156B81}" type="pres">
      <dgm:prSet presAssocID="{93A167E2-8D45-4095-88A3-85F3EAE4C0ED}" presName="background2" presStyleLbl="asst1" presStyleIdx="2" presStyleCnt="5"/>
      <dgm:spPr/>
    </dgm:pt>
    <dgm:pt modelId="{7D08C415-7025-4A95-8D72-7E8D4957E8EF}" type="pres">
      <dgm:prSet presAssocID="{93A167E2-8D45-4095-88A3-85F3EAE4C0ED}" presName="text2" presStyleLbl="fgAcc2" presStyleIdx="2" presStyleCnt="5">
        <dgm:presLayoutVars>
          <dgm:chPref val="3"/>
        </dgm:presLayoutVars>
      </dgm:prSet>
      <dgm:spPr/>
    </dgm:pt>
    <dgm:pt modelId="{C037B223-3CAD-42E5-8165-E8ACA4485783}" type="pres">
      <dgm:prSet presAssocID="{93A167E2-8D45-4095-88A3-85F3EAE4C0ED}" presName="hierChild3" presStyleCnt="0"/>
      <dgm:spPr/>
    </dgm:pt>
    <dgm:pt modelId="{9D7D0826-F142-4CA5-B7EE-D7E33DC396B4}" type="pres">
      <dgm:prSet presAssocID="{91111534-8A98-4C87-AC62-A04BA0F76497}" presName="Name10" presStyleLbl="parChTrans1D2" presStyleIdx="3" presStyleCnt="5"/>
      <dgm:spPr/>
    </dgm:pt>
    <dgm:pt modelId="{FFD2F88B-F6F0-4C0A-8337-84F969205907}" type="pres">
      <dgm:prSet presAssocID="{84681EEF-A681-4182-A01C-80158621F709}" presName="hierRoot2" presStyleCnt="0"/>
      <dgm:spPr/>
    </dgm:pt>
    <dgm:pt modelId="{73B91C3F-B6C1-47AD-9BC1-F7CFFE0D4F4B}" type="pres">
      <dgm:prSet presAssocID="{84681EEF-A681-4182-A01C-80158621F709}" presName="composite2" presStyleCnt="0"/>
      <dgm:spPr/>
    </dgm:pt>
    <dgm:pt modelId="{09E9E25C-4B07-4B27-BB5B-671132707D57}" type="pres">
      <dgm:prSet presAssocID="{84681EEF-A681-4182-A01C-80158621F709}" presName="background2" presStyleLbl="asst1" presStyleIdx="3" presStyleCnt="5"/>
      <dgm:spPr/>
    </dgm:pt>
    <dgm:pt modelId="{4EE3B130-A5FF-4AC9-AD57-867B42DB6F1A}" type="pres">
      <dgm:prSet presAssocID="{84681EEF-A681-4182-A01C-80158621F709}" presName="text2" presStyleLbl="fgAcc2" presStyleIdx="3" presStyleCnt="5">
        <dgm:presLayoutVars>
          <dgm:chPref val="3"/>
        </dgm:presLayoutVars>
      </dgm:prSet>
      <dgm:spPr/>
    </dgm:pt>
    <dgm:pt modelId="{3C336B1B-5B71-415D-9822-9132C0439C2C}" type="pres">
      <dgm:prSet presAssocID="{84681EEF-A681-4182-A01C-80158621F709}" presName="hierChild3" presStyleCnt="0"/>
      <dgm:spPr/>
    </dgm:pt>
    <dgm:pt modelId="{1314274B-9C32-4B28-9388-212E8D0B1914}" type="pres">
      <dgm:prSet presAssocID="{453185A0-B2BB-4172-99C9-9DAAF5451AE7}" presName="Name10" presStyleLbl="parChTrans1D2" presStyleIdx="4" presStyleCnt="5"/>
      <dgm:spPr/>
    </dgm:pt>
    <dgm:pt modelId="{C28ADE49-BA23-4F92-89BD-3C521BB74CC3}" type="pres">
      <dgm:prSet presAssocID="{B0C8D560-D61E-439D-A0A9-5676EAADE358}" presName="hierRoot2" presStyleCnt="0"/>
      <dgm:spPr/>
    </dgm:pt>
    <dgm:pt modelId="{0C46F5DF-E1EE-4ADD-BDFE-CB4CC6CEA129}" type="pres">
      <dgm:prSet presAssocID="{B0C8D560-D61E-439D-A0A9-5676EAADE358}" presName="composite2" presStyleCnt="0"/>
      <dgm:spPr/>
    </dgm:pt>
    <dgm:pt modelId="{CCDAA9A2-D704-48B1-B4ED-1BC1F181E966}" type="pres">
      <dgm:prSet presAssocID="{B0C8D560-D61E-439D-A0A9-5676EAADE358}" presName="background2" presStyleLbl="asst1" presStyleIdx="4" presStyleCnt="5"/>
      <dgm:spPr/>
    </dgm:pt>
    <dgm:pt modelId="{941C2050-A3E8-425B-AA4B-CA55D76D1270}" type="pres">
      <dgm:prSet presAssocID="{B0C8D560-D61E-439D-A0A9-5676EAADE358}" presName="text2" presStyleLbl="fgAcc2" presStyleIdx="4" presStyleCnt="5">
        <dgm:presLayoutVars>
          <dgm:chPref val="3"/>
        </dgm:presLayoutVars>
      </dgm:prSet>
      <dgm:spPr/>
    </dgm:pt>
    <dgm:pt modelId="{DDD07D99-F4F8-4BCC-BA93-91E8612352E4}" type="pres">
      <dgm:prSet presAssocID="{B0C8D560-D61E-439D-A0A9-5676EAADE358}" presName="hierChild3" presStyleCnt="0"/>
      <dgm:spPr/>
    </dgm:pt>
  </dgm:ptLst>
  <dgm:cxnLst>
    <dgm:cxn modelId="{D3481B15-427E-458C-A95F-C8E8F3737825}" type="presOf" srcId="{650488E8-D41F-4D9F-908F-98AB5AF468C5}" destId="{76188397-E1C8-4572-A158-C11910AF24C7}" srcOrd="0" destOrd="0" presId="urn:microsoft.com/office/officeart/2005/8/layout/hierarchy1"/>
    <dgm:cxn modelId="{7FFE171B-D2EB-4522-B1E1-3B1717E9BDA6}" type="presOf" srcId="{453185A0-B2BB-4172-99C9-9DAAF5451AE7}" destId="{1314274B-9C32-4B28-9388-212E8D0B1914}" srcOrd="0" destOrd="0" presId="urn:microsoft.com/office/officeart/2005/8/layout/hierarchy1"/>
    <dgm:cxn modelId="{0DC9C63D-EEBC-4B66-BCA2-FAF99DF5257F}" type="presOf" srcId="{93A167E2-8D45-4095-88A3-85F3EAE4C0ED}" destId="{7D08C415-7025-4A95-8D72-7E8D4957E8EF}" srcOrd="0" destOrd="0" presId="urn:microsoft.com/office/officeart/2005/8/layout/hierarchy1"/>
    <dgm:cxn modelId="{73FADE3D-B996-4272-B87B-E12F44740EEF}" type="presOf" srcId="{CA44E75D-2D1E-46C8-864A-0CF2698E6FDD}" destId="{8625037A-7B78-47C3-900D-568ECECC74A8}" srcOrd="0" destOrd="0" presId="urn:microsoft.com/office/officeart/2005/8/layout/hierarchy1"/>
    <dgm:cxn modelId="{7FC27742-AEE1-458A-8726-C743790F15F0}" type="presOf" srcId="{5BA3B0AD-30B3-4D1B-ADB2-D3C629A973AE}" destId="{88ABC614-0CD0-4B9D-BDA4-5BD8BBDE2801}" srcOrd="0" destOrd="0" presId="urn:microsoft.com/office/officeart/2005/8/layout/hierarchy1"/>
    <dgm:cxn modelId="{9EA36F44-A4E5-43F4-83F2-E465BCA2E2D8}" type="presOf" srcId="{B69A244E-DD0D-40A1-A8A2-D4FE3B4E30AF}" destId="{39183224-E6A8-436A-86B1-100E103357BB}" srcOrd="0" destOrd="0" presId="urn:microsoft.com/office/officeart/2005/8/layout/hierarchy1"/>
    <dgm:cxn modelId="{8ED4EC65-62C1-473E-87A5-6AFDB9137059}" type="presOf" srcId="{9767F954-A278-4B96-9463-149C967ABF54}" destId="{6A139A0D-5B34-4B59-9CC4-C9F19B6E0D51}" srcOrd="0" destOrd="0" presId="urn:microsoft.com/office/officeart/2005/8/layout/hierarchy1"/>
    <dgm:cxn modelId="{5B36F747-BED5-458B-BF0D-B8AE392F6B71}" type="presOf" srcId="{84681EEF-A681-4182-A01C-80158621F709}" destId="{4EE3B130-A5FF-4AC9-AD57-867B42DB6F1A}" srcOrd="0" destOrd="0" presId="urn:microsoft.com/office/officeart/2005/8/layout/hierarchy1"/>
    <dgm:cxn modelId="{B8B2736B-E572-4888-8128-FE71C7710056}" srcId="{B69A244E-DD0D-40A1-A8A2-D4FE3B4E30AF}" destId="{B0C8D560-D61E-439D-A0A9-5676EAADE358}" srcOrd="4" destOrd="0" parTransId="{453185A0-B2BB-4172-99C9-9DAAF5451AE7}" sibTransId="{49606C30-4907-4567-9478-22158B62CD16}"/>
    <dgm:cxn modelId="{03EBA26C-76C4-4682-A65E-621E46E73D0E}" srcId="{B69A244E-DD0D-40A1-A8A2-D4FE3B4E30AF}" destId="{93A167E2-8D45-4095-88A3-85F3EAE4C0ED}" srcOrd="2" destOrd="0" parTransId="{5BA3B0AD-30B3-4D1B-ADB2-D3C629A973AE}" sibTransId="{2AE873B8-60A3-4C8B-8B66-BAB66E38F0D3}"/>
    <dgm:cxn modelId="{24E25052-D7BB-4220-B606-56841D3F33DC}" type="presOf" srcId="{E84ECB03-1620-4891-848B-15A02C4E91BA}" destId="{7CE353A6-7695-43E3-9370-1BE6E0E02C00}" srcOrd="0" destOrd="0" presId="urn:microsoft.com/office/officeart/2005/8/layout/hierarchy1"/>
    <dgm:cxn modelId="{B73E4379-AF77-4B58-A722-B5CB32843D09}" srcId="{9767F954-A278-4B96-9463-149C967ABF54}" destId="{B69A244E-DD0D-40A1-A8A2-D4FE3B4E30AF}" srcOrd="0" destOrd="0" parTransId="{AAB140CB-FD7A-4C75-B0B8-B466AB0E87C2}" sibTransId="{EA1D4DF7-7CCC-4E13-A776-DD322E010D66}"/>
    <dgm:cxn modelId="{3305B5C0-52D7-498C-8005-F284B13CCF7A}" type="presOf" srcId="{4429F7B0-D53E-4969-A74E-767E3DA03AEC}" destId="{631E7C47-3E8A-484D-AA6E-1DD09D5702E6}" srcOrd="0" destOrd="0" presId="urn:microsoft.com/office/officeart/2005/8/layout/hierarchy1"/>
    <dgm:cxn modelId="{2F8064E1-4890-4430-B38B-E0690E96BD0D}" srcId="{B69A244E-DD0D-40A1-A8A2-D4FE3B4E30AF}" destId="{650488E8-D41F-4D9F-908F-98AB5AF468C5}" srcOrd="0" destOrd="0" parTransId="{CA44E75D-2D1E-46C8-864A-0CF2698E6FDD}" sibTransId="{AD687A4F-CA11-41F2-AD0E-4CB1EB158F12}"/>
    <dgm:cxn modelId="{557235E9-C6C0-467D-B878-8E8F8665BC4D}" srcId="{B69A244E-DD0D-40A1-A8A2-D4FE3B4E30AF}" destId="{4429F7B0-D53E-4969-A74E-767E3DA03AEC}" srcOrd="1" destOrd="0" parTransId="{E84ECB03-1620-4891-848B-15A02C4E91BA}" sibTransId="{AC28F7D7-C8F9-4E15-99EC-7BA077DF901B}"/>
    <dgm:cxn modelId="{26FBACE9-FDA1-489F-8F6F-ABF16A822CC8}" type="presOf" srcId="{91111534-8A98-4C87-AC62-A04BA0F76497}" destId="{9D7D0826-F142-4CA5-B7EE-D7E33DC396B4}" srcOrd="0" destOrd="0" presId="urn:microsoft.com/office/officeart/2005/8/layout/hierarchy1"/>
    <dgm:cxn modelId="{AFE999F0-8FCA-49F8-9D50-295BD43381C3}" srcId="{B69A244E-DD0D-40A1-A8A2-D4FE3B4E30AF}" destId="{84681EEF-A681-4182-A01C-80158621F709}" srcOrd="3" destOrd="0" parTransId="{91111534-8A98-4C87-AC62-A04BA0F76497}" sibTransId="{AEBA1232-799D-434E-9D4C-EDC1304C0DA8}"/>
    <dgm:cxn modelId="{7657D8F4-82A5-4B52-9CBF-1D38CD006E6F}" type="presOf" srcId="{B0C8D560-D61E-439D-A0A9-5676EAADE358}" destId="{941C2050-A3E8-425B-AA4B-CA55D76D1270}" srcOrd="0" destOrd="0" presId="urn:microsoft.com/office/officeart/2005/8/layout/hierarchy1"/>
    <dgm:cxn modelId="{A2CA7206-5762-4C0A-9627-B22BA8FB738F}" type="presParOf" srcId="{6A139A0D-5B34-4B59-9CC4-C9F19B6E0D51}" destId="{C6B80E0D-017F-48A6-8AE0-354EBBF8A6AE}" srcOrd="0" destOrd="0" presId="urn:microsoft.com/office/officeart/2005/8/layout/hierarchy1"/>
    <dgm:cxn modelId="{89DCC3D2-67FF-4985-88AE-7F37CECC8BF1}" type="presParOf" srcId="{C6B80E0D-017F-48A6-8AE0-354EBBF8A6AE}" destId="{0989B11A-7D5C-45E5-BB57-08C7E4F1DF39}" srcOrd="0" destOrd="0" presId="urn:microsoft.com/office/officeart/2005/8/layout/hierarchy1"/>
    <dgm:cxn modelId="{69964EA4-47B3-46AB-B735-E49C34829200}" type="presParOf" srcId="{0989B11A-7D5C-45E5-BB57-08C7E4F1DF39}" destId="{8792934D-3C7C-4D58-8590-76403AA8F418}" srcOrd="0" destOrd="0" presId="urn:microsoft.com/office/officeart/2005/8/layout/hierarchy1"/>
    <dgm:cxn modelId="{77FB1F7D-6AFC-437F-BD72-ACC5B72ED6BB}" type="presParOf" srcId="{0989B11A-7D5C-45E5-BB57-08C7E4F1DF39}" destId="{39183224-E6A8-436A-86B1-100E103357BB}" srcOrd="1" destOrd="0" presId="urn:microsoft.com/office/officeart/2005/8/layout/hierarchy1"/>
    <dgm:cxn modelId="{041B87F2-3E6E-47AE-8BBA-ADBA9FE63085}" type="presParOf" srcId="{C6B80E0D-017F-48A6-8AE0-354EBBF8A6AE}" destId="{7353EBDB-8676-49C0-8E76-1CFF3E451C2C}" srcOrd="1" destOrd="0" presId="urn:microsoft.com/office/officeart/2005/8/layout/hierarchy1"/>
    <dgm:cxn modelId="{4EC0A98B-EDB8-41BC-9BDB-59AE779E8D3C}" type="presParOf" srcId="{7353EBDB-8676-49C0-8E76-1CFF3E451C2C}" destId="{8625037A-7B78-47C3-900D-568ECECC74A8}" srcOrd="0" destOrd="0" presId="urn:microsoft.com/office/officeart/2005/8/layout/hierarchy1"/>
    <dgm:cxn modelId="{C256D6A4-C82B-4C2D-AA46-B3ADCB6513BC}" type="presParOf" srcId="{7353EBDB-8676-49C0-8E76-1CFF3E451C2C}" destId="{26B48DE7-27B8-45DF-9E97-BB751C906945}" srcOrd="1" destOrd="0" presId="urn:microsoft.com/office/officeart/2005/8/layout/hierarchy1"/>
    <dgm:cxn modelId="{8C42DC69-3674-4B0A-989B-0956CA1F2741}" type="presParOf" srcId="{26B48DE7-27B8-45DF-9E97-BB751C906945}" destId="{34C74B35-5786-46F4-A76D-29760A5BD870}" srcOrd="0" destOrd="0" presId="urn:microsoft.com/office/officeart/2005/8/layout/hierarchy1"/>
    <dgm:cxn modelId="{A02DEC6A-E5E6-45B2-84F2-F1D689F25537}" type="presParOf" srcId="{34C74B35-5786-46F4-A76D-29760A5BD870}" destId="{B1ACE4E5-3E51-4E22-862D-09AC4F7F8D0B}" srcOrd="0" destOrd="0" presId="urn:microsoft.com/office/officeart/2005/8/layout/hierarchy1"/>
    <dgm:cxn modelId="{40DFF121-9E2B-4DC1-9A23-5F87948D9084}" type="presParOf" srcId="{34C74B35-5786-46F4-A76D-29760A5BD870}" destId="{76188397-E1C8-4572-A158-C11910AF24C7}" srcOrd="1" destOrd="0" presId="urn:microsoft.com/office/officeart/2005/8/layout/hierarchy1"/>
    <dgm:cxn modelId="{23AB6763-57AD-45C3-9F11-19F0B7E25116}" type="presParOf" srcId="{26B48DE7-27B8-45DF-9E97-BB751C906945}" destId="{A93A9EBE-972E-4F27-91D7-9FEF03528849}" srcOrd="1" destOrd="0" presId="urn:microsoft.com/office/officeart/2005/8/layout/hierarchy1"/>
    <dgm:cxn modelId="{E52DCA98-9B28-4EFF-AC2E-D16A507913BD}" type="presParOf" srcId="{7353EBDB-8676-49C0-8E76-1CFF3E451C2C}" destId="{7CE353A6-7695-43E3-9370-1BE6E0E02C00}" srcOrd="2" destOrd="0" presId="urn:microsoft.com/office/officeart/2005/8/layout/hierarchy1"/>
    <dgm:cxn modelId="{138C83AC-67B8-4D15-AC26-DC251116CB89}" type="presParOf" srcId="{7353EBDB-8676-49C0-8E76-1CFF3E451C2C}" destId="{8CA1477E-2DF8-450A-852D-83EF935EA29F}" srcOrd="3" destOrd="0" presId="urn:microsoft.com/office/officeart/2005/8/layout/hierarchy1"/>
    <dgm:cxn modelId="{185EA5AA-1B09-4A3B-A30D-E88D58C815E1}" type="presParOf" srcId="{8CA1477E-2DF8-450A-852D-83EF935EA29F}" destId="{08FB35D2-92D6-419C-A408-82EAB95A5DE7}" srcOrd="0" destOrd="0" presId="urn:microsoft.com/office/officeart/2005/8/layout/hierarchy1"/>
    <dgm:cxn modelId="{75E59686-4DED-471F-83F5-767E22213323}" type="presParOf" srcId="{08FB35D2-92D6-419C-A408-82EAB95A5DE7}" destId="{5DF23FBD-649E-4619-B6C3-1886E8E5DBFD}" srcOrd="0" destOrd="0" presId="urn:microsoft.com/office/officeart/2005/8/layout/hierarchy1"/>
    <dgm:cxn modelId="{4F132288-A116-4623-B188-140A66C8ACFE}" type="presParOf" srcId="{08FB35D2-92D6-419C-A408-82EAB95A5DE7}" destId="{631E7C47-3E8A-484D-AA6E-1DD09D5702E6}" srcOrd="1" destOrd="0" presId="urn:microsoft.com/office/officeart/2005/8/layout/hierarchy1"/>
    <dgm:cxn modelId="{05321BA0-6C65-49A0-8463-94CE12C1C9F1}" type="presParOf" srcId="{8CA1477E-2DF8-450A-852D-83EF935EA29F}" destId="{85CACABE-76B4-4759-A935-64C98D18AFA8}" srcOrd="1" destOrd="0" presId="urn:microsoft.com/office/officeart/2005/8/layout/hierarchy1"/>
    <dgm:cxn modelId="{B9302607-60D8-43D5-9139-6D6E37BED92C}" type="presParOf" srcId="{7353EBDB-8676-49C0-8E76-1CFF3E451C2C}" destId="{88ABC614-0CD0-4B9D-BDA4-5BD8BBDE2801}" srcOrd="4" destOrd="0" presId="urn:microsoft.com/office/officeart/2005/8/layout/hierarchy1"/>
    <dgm:cxn modelId="{38E94278-5613-420C-97BF-7133FC6B4CCA}" type="presParOf" srcId="{7353EBDB-8676-49C0-8E76-1CFF3E451C2C}" destId="{14928512-5514-40B9-834D-FA40EF40DA37}" srcOrd="5" destOrd="0" presId="urn:microsoft.com/office/officeart/2005/8/layout/hierarchy1"/>
    <dgm:cxn modelId="{88C39309-9858-4A5F-A3B6-D3C855BBA6BB}" type="presParOf" srcId="{14928512-5514-40B9-834D-FA40EF40DA37}" destId="{EF799EED-30C9-41E6-AD0C-0E67C91F6B00}" srcOrd="0" destOrd="0" presId="urn:microsoft.com/office/officeart/2005/8/layout/hierarchy1"/>
    <dgm:cxn modelId="{054A0060-27A3-4BA3-9FD2-55A0F993FCF1}" type="presParOf" srcId="{EF799EED-30C9-41E6-AD0C-0E67C91F6B00}" destId="{24F568D8-F558-467C-A30B-F74146156B81}" srcOrd="0" destOrd="0" presId="urn:microsoft.com/office/officeart/2005/8/layout/hierarchy1"/>
    <dgm:cxn modelId="{BE13D2E8-9A77-4B85-B32D-7B67B3A1B1D1}" type="presParOf" srcId="{EF799EED-30C9-41E6-AD0C-0E67C91F6B00}" destId="{7D08C415-7025-4A95-8D72-7E8D4957E8EF}" srcOrd="1" destOrd="0" presId="urn:microsoft.com/office/officeart/2005/8/layout/hierarchy1"/>
    <dgm:cxn modelId="{13C87E2D-1312-4092-8FF4-4C0D60F6FC6B}" type="presParOf" srcId="{14928512-5514-40B9-834D-FA40EF40DA37}" destId="{C037B223-3CAD-42E5-8165-E8ACA4485783}" srcOrd="1" destOrd="0" presId="urn:microsoft.com/office/officeart/2005/8/layout/hierarchy1"/>
    <dgm:cxn modelId="{231C6C49-E49F-4D60-922C-C322685D49CA}" type="presParOf" srcId="{7353EBDB-8676-49C0-8E76-1CFF3E451C2C}" destId="{9D7D0826-F142-4CA5-B7EE-D7E33DC396B4}" srcOrd="6" destOrd="0" presId="urn:microsoft.com/office/officeart/2005/8/layout/hierarchy1"/>
    <dgm:cxn modelId="{9541B631-2C5B-4AA5-9246-3053AE46D2D7}" type="presParOf" srcId="{7353EBDB-8676-49C0-8E76-1CFF3E451C2C}" destId="{FFD2F88B-F6F0-4C0A-8337-84F969205907}" srcOrd="7" destOrd="0" presId="urn:microsoft.com/office/officeart/2005/8/layout/hierarchy1"/>
    <dgm:cxn modelId="{8AE9D144-F094-4FD6-9623-7E7D5E148B46}" type="presParOf" srcId="{FFD2F88B-F6F0-4C0A-8337-84F969205907}" destId="{73B91C3F-B6C1-47AD-9BC1-F7CFFE0D4F4B}" srcOrd="0" destOrd="0" presId="urn:microsoft.com/office/officeart/2005/8/layout/hierarchy1"/>
    <dgm:cxn modelId="{13488C95-2DC7-450D-88E8-15E6D6CD5E45}" type="presParOf" srcId="{73B91C3F-B6C1-47AD-9BC1-F7CFFE0D4F4B}" destId="{09E9E25C-4B07-4B27-BB5B-671132707D57}" srcOrd="0" destOrd="0" presId="urn:microsoft.com/office/officeart/2005/8/layout/hierarchy1"/>
    <dgm:cxn modelId="{F582462A-ACDE-48E1-AF31-25EEFB5506E8}" type="presParOf" srcId="{73B91C3F-B6C1-47AD-9BC1-F7CFFE0D4F4B}" destId="{4EE3B130-A5FF-4AC9-AD57-867B42DB6F1A}" srcOrd="1" destOrd="0" presId="urn:microsoft.com/office/officeart/2005/8/layout/hierarchy1"/>
    <dgm:cxn modelId="{71F46325-7596-417A-8979-B39E32D50252}" type="presParOf" srcId="{FFD2F88B-F6F0-4C0A-8337-84F969205907}" destId="{3C336B1B-5B71-415D-9822-9132C0439C2C}" srcOrd="1" destOrd="0" presId="urn:microsoft.com/office/officeart/2005/8/layout/hierarchy1"/>
    <dgm:cxn modelId="{61BF2930-19AB-4A13-B793-399EA47F9FEE}" type="presParOf" srcId="{7353EBDB-8676-49C0-8E76-1CFF3E451C2C}" destId="{1314274B-9C32-4B28-9388-212E8D0B1914}" srcOrd="8" destOrd="0" presId="urn:microsoft.com/office/officeart/2005/8/layout/hierarchy1"/>
    <dgm:cxn modelId="{3E09E71F-8363-4ED4-820E-EDE5CD5B77B4}" type="presParOf" srcId="{7353EBDB-8676-49C0-8E76-1CFF3E451C2C}" destId="{C28ADE49-BA23-4F92-89BD-3C521BB74CC3}" srcOrd="9" destOrd="0" presId="urn:microsoft.com/office/officeart/2005/8/layout/hierarchy1"/>
    <dgm:cxn modelId="{57648C10-F62D-4BF5-B2A0-1C166554E26C}" type="presParOf" srcId="{C28ADE49-BA23-4F92-89BD-3C521BB74CC3}" destId="{0C46F5DF-E1EE-4ADD-BDFE-CB4CC6CEA129}" srcOrd="0" destOrd="0" presId="urn:microsoft.com/office/officeart/2005/8/layout/hierarchy1"/>
    <dgm:cxn modelId="{CE98A31B-05AF-4A52-99D3-2D1A619636A2}" type="presParOf" srcId="{0C46F5DF-E1EE-4ADD-BDFE-CB4CC6CEA129}" destId="{CCDAA9A2-D704-48B1-B4ED-1BC1F181E966}" srcOrd="0" destOrd="0" presId="urn:microsoft.com/office/officeart/2005/8/layout/hierarchy1"/>
    <dgm:cxn modelId="{8A4E6E57-DD26-4FB0-84D0-01AF5BF82ADC}" type="presParOf" srcId="{0C46F5DF-E1EE-4ADD-BDFE-CB4CC6CEA129}" destId="{941C2050-A3E8-425B-AA4B-CA55D76D1270}" srcOrd="1" destOrd="0" presId="urn:microsoft.com/office/officeart/2005/8/layout/hierarchy1"/>
    <dgm:cxn modelId="{60147F7E-CEAB-4F7F-81BF-0001B5878EB0}" type="presParOf" srcId="{C28ADE49-BA23-4F92-89BD-3C521BB74CC3}" destId="{DDD07D99-F4F8-4BCC-BA93-91E8612352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274B-9C32-4B28-9388-212E8D0B1914}">
      <dsp:nvSpPr>
        <dsp:cNvPr id="0" name=""/>
        <dsp:cNvSpPr/>
      </dsp:nvSpPr>
      <dsp:spPr>
        <a:xfrm>
          <a:off x="5983187" y="1604011"/>
          <a:ext cx="4963715" cy="59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455"/>
              </a:lnTo>
              <a:lnTo>
                <a:pt x="4963715" y="402455"/>
              </a:lnTo>
              <a:lnTo>
                <a:pt x="4963715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D0826-F142-4CA5-B7EE-D7E33DC396B4}">
      <dsp:nvSpPr>
        <dsp:cNvPr id="0" name=""/>
        <dsp:cNvSpPr/>
      </dsp:nvSpPr>
      <dsp:spPr>
        <a:xfrm>
          <a:off x="5983187" y="1604011"/>
          <a:ext cx="2481857" cy="59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455"/>
              </a:lnTo>
              <a:lnTo>
                <a:pt x="2481857" y="402455"/>
              </a:lnTo>
              <a:lnTo>
                <a:pt x="2481857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BC614-0CD0-4B9D-BDA4-5BD8BBDE2801}">
      <dsp:nvSpPr>
        <dsp:cNvPr id="0" name=""/>
        <dsp:cNvSpPr/>
      </dsp:nvSpPr>
      <dsp:spPr>
        <a:xfrm>
          <a:off x="5937467" y="1604011"/>
          <a:ext cx="91440" cy="590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353A6-7695-43E3-9370-1BE6E0E02C00}">
      <dsp:nvSpPr>
        <dsp:cNvPr id="0" name=""/>
        <dsp:cNvSpPr/>
      </dsp:nvSpPr>
      <dsp:spPr>
        <a:xfrm>
          <a:off x="3501330" y="1604011"/>
          <a:ext cx="2481857" cy="590569"/>
        </a:xfrm>
        <a:custGeom>
          <a:avLst/>
          <a:gdLst/>
          <a:ahLst/>
          <a:cxnLst/>
          <a:rect l="0" t="0" r="0" b="0"/>
          <a:pathLst>
            <a:path>
              <a:moveTo>
                <a:pt x="2481857" y="0"/>
              </a:moveTo>
              <a:lnTo>
                <a:pt x="2481857" y="402455"/>
              </a:lnTo>
              <a:lnTo>
                <a:pt x="0" y="402455"/>
              </a:lnTo>
              <a:lnTo>
                <a:pt x="0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037A-7B78-47C3-900D-568ECECC74A8}">
      <dsp:nvSpPr>
        <dsp:cNvPr id="0" name=""/>
        <dsp:cNvSpPr/>
      </dsp:nvSpPr>
      <dsp:spPr>
        <a:xfrm>
          <a:off x="1019472" y="1604011"/>
          <a:ext cx="4963715" cy="590569"/>
        </a:xfrm>
        <a:custGeom>
          <a:avLst/>
          <a:gdLst/>
          <a:ahLst/>
          <a:cxnLst/>
          <a:rect l="0" t="0" r="0" b="0"/>
          <a:pathLst>
            <a:path>
              <a:moveTo>
                <a:pt x="4963715" y="0"/>
              </a:moveTo>
              <a:lnTo>
                <a:pt x="4963715" y="402455"/>
              </a:lnTo>
              <a:lnTo>
                <a:pt x="0" y="402455"/>
              </a:lnTo>
              <a:lnTo>
                <a:pt x="0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2934D-3C7C-4D58-8590-76403AA8F418}">
      <dsp:nvSpPr>
        <dsp:cNvPr id="0" name=""/>
        <dsp:cNvSpPr/>
      </dsp:nvSpPr>
      <dsp:spPr>
        <a:xfrm>
          <a:off x="4479723" y="314573"/>
          <a:ext cx="3006928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83224-E6A8-436A-86B1-100E103357BB}">
      <dsp:nvSpPr>
        <dsp:cNvPr id="0" name=""/>
        <dsp:cNvSpPr/>
      </dsp:nvSpPr>
      <dsp:spPr>
        <a:xfrm>
          <a:off x="4705346" y="528916"/>
          <a:ext cx="3006928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 состав Партнерства Стоп ТБ входит 1700 организаций </a:t>
          </a:r>
        </a:p>
      </dsp:txBody>
      <dsp:txXfrm>
        <a:off x="4743112" y="566682"/>
        <a:ext cx="2931396" cy="1213905"/>
      </dsp:txXfrm>
    </dsp:sp>
    <dsp:sp modelId="{B1ACE4E5-3E51-4E22-862D-09AC4F7F8D0B}">
      <dsp:nvSpPr>
        <dsp:cNvPr id="0" name=""/>
        <dsp:cNvSpPr/>
      </dsp:nvSpPr>
      <dsp:spPr>
        <a:xfrm>
          <a:off x="4167" y="219458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88397-E1C8-4572-A158-C11910AF24C7}">
      <dsp:nvSpPr>
        <dsp:cNvPr id="0" name=""/>
        <dsp:cNvSpPr/>
      </dsp:nvSpPr>
      <dsp:spPr>
        <a:xfrm>
          <a:off x="229790" y="240892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Партнерские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орг.</a:t>
          </a:r>
        </a:p>
      </dsp:txBody>
      <dsp:txXfrm>
        <a:off x="267556" y="2446689"/>
        <a:ext cx="1955078" cy="1213905"/>
      </dsp:txXfrm>
    </dsp:sp>
    <dsp:sp modelId="{5DF23FBD-649E-4619-B6C3-1886E8E5DBFD}">
      <dsp:nvSpPr>
        <dsp:cNvPr id="0" name=""/>
        <dsp:cNvSpPr/>
      </dsp:nvSpPr>
      <dsp:spPr>
        <a:xfrm>
          <a:off x="2486024" y="219458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E7C47-3E8A-484D-AA6E-1DD09D5702E6}">
      <dsp:nvSpPr>
        <dsp:cNvPr id="0" name=""/>
        <dsp:cNvSpPr/>
      </dsp:nvSpPr>
      <dsp:spPr>
        <a:xfrm>
          <a:off x="2711648" y="240892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Международные орг.</a:t>
          </a:r>
        </a:p>
      </dsp:txBody>
      <dsp:txXfrm>
        <a:off x="2749414" y="2446689"/>
        <a:ext cx="1955078" cy="1213905"/>
      </dsp:txXfrm>
    </dsp:sp>
    <dsp:sp modelId="{24F568D8-F558-467C-A30B-F74146156B81}">
      <dsp:nvSpPr>
        <dsp:cNvPr id="0" name=""/>
        <dsp:cNvSpPr/>
      </dsp:nvSpPr>
      <dsp:spPr>
        <a:xfrm>
          <a:off x="4967882" y="219458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8C415-7025-4A95-8D72-7E8D4957E8EF}">
      <dsp:nvSpPr>
        <dsp:cNvPr id="0" name=""/>
        <dsp:cNvSpPr/>
      </dsp:nvSpPr>
      <dsp:spPr>
        <a:xfrm>
          <a:off x="5193505" y="240892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Неправительственные орг.</a:t>
          </a:r>
        </a:p>
      </dsp:txBody>
      <dsp:txXfrm>
        <a:off x="5231271" y="2446689"/>
        <a:ext cx="1955078" cy="1213905"/>
      </dsp:txXfrm>
    </dsp:sp>
    <dsp:sp modelId="{09E9E25C-4B07-4B27-BB5B-671132707D57}">
      <dsp:nvSpPr>
        <dsp:cNvPr id="0" name=""/>
        <dsp:cNvSpPr/>
      </dsp:nvSpPr>
      <dsp:spPr>
        <a:xfrm>
          <a:off x="7449740" y="219458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3B130-A5FF-4AC9-AD57-867B42DB6F1A}">
      <dsp:nvSpPr>
        <dsp:cNvPr id="0" name=""/>
        <dsp:cNvSpPr/>
      </dsp:nvSpPr>
      <dsp:spPr>
        <a:xfrm>
          <a:off x="7675363" y="240892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Правительственные орг.</a:t>
          </a:r>
        </a:p>
      </dsp:txBody>
      <dsp:txXfrm>
        <a:off x="7713129" y="2446689"/>
        <a:ext cx="1955078" cy="1213905"/>
      </dsp:txXfrm>
    </dsp:sp>
    <dsp:sp modelId="{CCDAA9A2-D704-48B1-B4ED-1BC1F181E966}">
      <dsp:nvSpPr>
        <dsp:cNvPr id="0" name=""/>
        <dsp:cNvSpPr/>
      </dsp:nvSpPr>
      <dsp:spPr>
        <a:xfrm>
          <a:off x="9931597" y="219458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C2050-A3E8-425B-AA4B-CA55D76D1270}">
      <dsp:nvSpPr>
        <dsp:cNvPr id="0" name=""/>
        <dsp:cNvSpPr/>
      </dsp:nvSpPr>
      <dsp:spPr>
        <a:xfrm>
          <a:off x="10157221" y="240892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Группы пациентов </a:t>
          </a:r>
        </a:p>
      </dsp:txBody>
      <dsp:txXfrm>
        <a:off x="10194987" y="2446689"/>
        <a:ext cx="1955078" cy="121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0.36326</cdr:x>
      <cdr:y>0.10525</cdr:y>
    </cdr:from>
    <cdr:to>
      <cdr:x>0.43768</cdr:x>
      <cdr:y>0.28597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4221357" y="341626"/>
          <a:ext cx="864839" cy="58659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0.48125</cdr:x>
      <cdr:y>0.27824</cdr:y>
    </cdr:from>
    <cdr:to>
      <cdr:x>0.56254</cdr:x>
      <cdr:y>0.47196</cdr:y>
    </cdr:to>
    <cdr:sp macro="" textlink="">
      <cdr:nvSpPr>
        <cdr:cNvPr id="8" name="Стрелка вниз 7"/>
        <cdr:cNvSpPr/>
      </cdr:nvSpPr>
      <cdr:spPr>
        <a:xfrm xmlns:a="http://schemas.openxmlformats.org/drawingml/2006/main">
          <a:off x="5592478" y="903126"/>
          <a:ext cx="944692" cy="62878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50%</a:t>
          </a:r>
        </a:p>
      </cdr:txBody>
    </cdr:sp>
  </cdr:relSizeAnchor>
  <cdr:relSizeAnchor xmlns:cdr="http://schemas.openxmlformats.org/drawingml/2006/chartDrawing">
    <cdr:from>
      <cdr:x>0.58354</cdr:x>
      <cdr:y>0.49428</cdr:y>
    </cdr:from>
    <cdr:to>
      <cdr:x>0.66979</cdr:x>
      <cdr:y>0.69447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6781203" y="1604361"/>
          <a:ext cx="1002299" cy="64978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80%</a:t>
          </a:r>
        </a:p>
      </cdr:txBody>
    </cdr:sp>
  </cdr:relSizeAnchor>
  <cdr:relSizeAnchor xmlns:cdr="http://schemas.openxmlformats.org/drawingml/2006/chartDrawing">
    <cdr:from>
      <cdr:x>0.70681</cdr:x>
      <cdr:y>0.58079</cdr:y>
    </cdr:from>
    <cdr:to>
      <cdr:x>0.79666</cdr:x>
      <cdr:y>0.7745</cdr:y>
    </cdr:to>
    <cdr:sp macro="" textlink="">
      <cdr:nvSpPr>
        <cdr:cNvPr id="10" name="Стрелка вниз 9"/>
        <cdr:cNvSpPr/>
      </cdr:nvSpPr>
      <cdr:spPr>
        <a:xfrm xmlns:a="http://schemas.openxmlformats.org/drawingml/2006/main">
          <a:off x="8213693" y="1885160"/>
          <a:ext cx="1044142" cy="628754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0.48705</cdr:x>
      <cdr:y>0.69955</cdr:y>
    </cdr:from>
    <cdr:to>
      <cdr:x>0.56185</cdr:x>
      <cdr:y>0.8388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5659915" y="2270637"/>
          <a:ext cx="869213" cy="45198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</a:rPr>
            <a:t>75%</a:t>
          </a:r>
        </a:p>
      </cdr:txBody>
    </cdr:sp>
  </cdr:relSizeAnchor>
  <cdr:relSizeAnchor xmlns:cdr="http://schemas.openxmlformats.org/drawingml/2006/chartDrawing">
    <cdr:from>
      <cdr:x>0.37744</cdr:x>
      <cdr:y>0.68411</cdr:y>
    </cdr:from>
    <cdr:to>
      <cdr:x>0.45319</cdr:x>
      <cdr:y>0.82931</cdr:y>
    </cdr:to>
    <cdr:sp macro="" textlink="">
      <cdr:nvSpPr>
        <cdr:cNvPr id="14" name="Стрелка вниз 13"/>
        <cdr:cNvSpPr/>
      </cdr:nvSpPr>
      <cdr:spPr>
        <a:xfrm xmlns:a="http://schemas.openxmlformats.org/drawingml/2006/main">
          <a:off x="4386158" y="2220521"/>
          <a:ext cx="880228" cy="47129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rgbClr val="FF0000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0.71465</cdr:x>
      <cdr:y>0.89072</cdr:y>
    </cdr:from>
    <cdr:to>
      <cdr:x>0.77235</cdr:x>
      <cdr:y>0.98854</cdr:y>
    </cdr:to>
    <cdr:sp macro="" textlink="">
      <cdr:nvSpPr>
        <cdr:cNvPr id="16" name="Стрелка вниз 15"/>
        <cdr:cNvSpPr/>
      </cdr:nvSpPr>
      <cdr:spPr>
        <a:xfrm xmlns:a="http://schemas.openxmlformats.org/drawingml/2006/main">
          <a:off x="8304788" y="2891154"/>
          <a:ext cx="670512" cy="31748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</a:rPr>
            <a:t>95%</a:t>
          </a:r>
        </a:p>
      </cdr:txBody>
    </cdr:sp>
  </cdr:relSizeAnchor>
  <cdr:relSizeAnchor xmlns:cdr="http://schemas.openxmlformats.org/drawingml/2006/chartDrawing">
    <cdr:from>
      <cdr:x>0.59899</cdr:x>
      <cdr:y>0.79024</cdr:y>
    </cdr:from>
    <cdr:to>
      <cdr:x>0.66427</cdr:x>
      <cdr:y>0.90019</cdr:y>
    </cdr:to>
    <cdr:sp macro="" textlink="">
      <cdr:nvSpPr>
        <cdr:cNvPr id="11" name="Стрелка вниз 10"/>
        <cdr:cNvSpPr/>
      </cdr:nvSpPr>
      <cdr:spPr>
        <a:xfrm xmlns:a="http://schemas.openxmlformats.org/drawingml/2006/main">
          <a:off x="6960748" y="2565004"/>
          <a:ext cx="758552" cy="35688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</a:rPr>
            <a:t>90%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3864-45BB-4935-B966-09BA0BF2DDF3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CDC1-68A8-4F0F-927A-E366FEE6A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9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6ED72-620A-4290-9DB2-202F90D47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0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>
            <a:extLst>
              <a:ext uri="{FF2B5EF4-FFF2-40B4-BE49-F238E27FC236}">
                <a16:creationId xmlns:a16="http://schemas.microsoft.com/office/drawing/2014/main" id="{E1BE1918-7009-D9C9-E298-CF96F461D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>
            <a:extLst>
              <a:ext uri="{FF2B5EF4-FFF2-40B4-BE49-F238E27FC236}">
                <a16:creationId xmlns:a16="http://schemas.microsoft.com/office/drawing/2014/main" id="{48542D29-7D00-8297-FFB9-32B601AA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id="{F2781AC9-D8E4-BB6F-697D-4161C16B9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E459-0523-4A12-8220-D00C5E58349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3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6ED72-620A-4290-9DB2-202F90D47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42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88B05-CE08-4AC1-B947-86951C50CE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3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0D2C-555F-4BA5-AA70-0575F656A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143C20-C0A8-4DFB-B1E5-2BD96C0B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97983-ACA1-4F25-8DB6-F6CF9410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21A4C-5214-49F8-BF7B-E1F99AF1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7AE4F-F93E-49B9-A168-CA7ABA2E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0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1588C-5D27-457E-95BE-422F67E3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2C00BC-DBE0-45AC-9D83-3CC44EF15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65E6-2EC5-4DE9-9868-60613E38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1D207-E338-45D5-88DC-218EB6ED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10180-A0F6-4E7D-8A7A-C9785D17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4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9C58C7-0B30-46E3-8357-95FBB523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60672-2731-4FB3-AE0B-FE37FC323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0C8A4-BDE7-4659-939D-6ED5F408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94A6C-5E57-400B-AD43-05AA11E0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966B1-89D5-42F2-8C28-B4A0479B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2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0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3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7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2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0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2F83F-4F0A-4B89-856F-924C142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87F13-A77B-4349-A6E4-7128F3C66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1E258-2BAC-4EA8-83F5-99CC1D03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33E40-B33B-4F01-9EE8-85B8CC04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DBC9B-7C8A-4176-B63B-1A241E8B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42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0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9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81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5084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715"/>
            <a:ext cx="12192000" cy="58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64" y="133265"/>
            <a:ext cx="2430272" cy="33832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4809" y="452740"/>
            <a:ext cx="8110084" cy="333645"/>
          </a:xfrm>
        </p:spPr>
        <p:txBody>
          <a:bodyPr anchor="t">
            <a:noAutofit/>
          </a:bodyPr>
          <a:lstStyle>
            <a:lvl1pPr marL="0" indent="0" algn="l">
              <a:buNone/>
              <a:defRPr sz="220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2" y="6558614"/>
            <a:ext cx="906225" cy="24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3" y="6582032"/>
            <a:ext cx="263123" cy="20523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016217" y="6562656"/>
            <a:ext cx="16968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www.stoptb.org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25216" y="6592482"/>
            <a:ext cx="375417" cy="201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5E982CA-F8C8-E841-8CFA-638B604AB2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1673394" y="6672548"/>
            <a:ext cx="82469" cy="61852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49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CAADB-32E9-4FB4-AEF8-ABEE6CFD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C4FB0-ED15-4004-B59F-49149D887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7AE61-64CB-4516-85A9-AB5B820E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3DD9A-1DF5-4FFD-B70E-AC39D5DF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8EA2ED-EDC7-43E0-87E0-85F168C2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8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A8208-8EE8-4197-BCC3-D01B05EF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D689D-F8C9-4858-8EE7-161A7C035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867E5C-EF1D-4035-9573-3363522CB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2194E-4146-45FA-8FF3-F087B0BA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7E646-8338-4B95-B974-70CE81C9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8A1BB2-442F-4C55-82D6-12E5D779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E59E9-A77C-4453-8177-A7426B7D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3279FC-2016-40C3-88FF-986A988D4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63FA62-C777-46C4-8AB3-F5C02511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033E81-C3C9-421D-A849-D0FB80D1D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032BD2-E0EC-4DF6-A60A-65CA6966B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C1117F-56FD-44C5-A79E-44F778C5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54E1B9-DB1F-4FBB-BA3F-F96ED988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32ED37-32E9-4649-AF89-D4786B34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8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BBD26-E4C2-4FEB-927D-AE26EEF3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4980DA-959A-4CCC-B303-9B4CE0D2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9B506B-D34B-463B-8933-83A01897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640FAC-1C8D-4B68-ADFB-A052410B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BCB5DB-CC34-43A0-9565-6F9278FA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F1C2D8-4347-4F21-8B21-FFCDB8A1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BF9DC-D07D-4A5E-92F2-EA135777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1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E2917-8B16-43FC-9FFA-600EF6AB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9D313-7D37-40D2-9148-2171D6C3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624757-A252-465E-82C2-8BD479BF5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7C4088-39C1-40CA-918C-8199ADFC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45FD8-6918-4D37-8B7E-1A3AAD94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47D76A-9BD7-4BBD-8535-FF7CF093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7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C7105-5A65-49F4-BB49-93E67DCC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782194-5B79-4169-A0A9-56374E5EC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98C20-2748-4C64-A3FA-4C0FEAFC2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74373-94DB-4DCF-B195-2885C672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6E743-E2AE-4422-B045-519C7703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941BFF-9572-41E3-98B6-189E3FA3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8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DCE59-6A8E-404D-BA85-16E08265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8D4D78-F35D-4A8D-8089-6172D8ED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AFB10-A0C8-4714-B18F-AAE3D5B4C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35D6-0598-4975-9D6B-FE81E5DD7BF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C456D-0FF7-4875-B1A7-27543A51C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83D13-EB34-4EE0-AE06-B50F81AB7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F68F-A41B-4264-B22B-D8ECBEDC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7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20BF-A12B-45DE-8B41-A0438B2632D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1DAFB-96B9-447E-9FA2-EB5A5D115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6195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СТОП ТБ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и  задачи</a:t>
            </a:r>
            <a:b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F001A-4767-4445-ABDA-23539829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56" t="32296" r="5484" b="24167"/>
          <a:stretch/>
        </p:blipFill>
        <p:spPr>
          <a:xfrm>
            <a:off x="7562850" y="3619499"/>
            <a:ext cx="4629150" cy="3238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244981-F590-4989-9A97-90BFCF00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8" t="35139" r="35938" b="21805"/>
          <a:stretch/>
        </p:blipFill>
        <p:spPr>
          <a:xfrm>
            <a:off x="3771899" y="3619499"/>
            <a:ext cx="3790951" cy="3238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FC70DD-F5E1-46FB-A560-2F7AB1240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3" t="23889" r="66641" b="33056"/>
          <a:stretch/>
        </p:blipFill>
        <p:spPr>
          <a:xfrm>
            <a:off x="-1" y="3619500"/>
            <a:ext cx="3771899" cy="3238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07CECD-D504-4DDA-8427-6433F5A2A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51" y="70798"/>
            <a:ext cx="1165254" cy="948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CCC7C4-F449-44CE-B44B-559E5E281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4225" y="0"/>
            <a:ext cx="1257300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16200000">
            <a:off x="-1136730" y="3348305"/>
            <a:ext cx="3326089" cy="584790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на 100 000 населения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BBD9D61-9A6E-F00E-D48A-32857AEAA7FA}"/>
              </a:ext>
            </a:extLst>
          </p:cNvPr>
          <p:cNvSpPr txBox="1">
            <a:spLocks/>
          </p:cNvSpPr>
          <p:nvPr/>
        </p:nvSpPr>
        <p:spPr>
          <a:xfrm>
            <a:off x="233918" y="148857"/>
            <a:ext cx="11785483" cy="12440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Основные эпидемиологические показатели по ТБ в РК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05CE832-AF6D-06E2-BD7D-3CBC896A9A8C}"/>
              </a:ext>
            </a:extLst>
          </p:cNvPr>
          <p:cNvGraphicFramePr/>
          <p:nvPr/>
        </p:nvGraphicFramePr>
        <p:xfrm>
          <a:off x="818711" y="1392864"/>
          <a:ext cx="8768338" cy="531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трелка: вверх 1">
            <a:extLst>
              <a:ext uri="{FF2B5EF4-FFF2-40B4-BE49-F238E27FC236}">
                <a16:creationId xmlns:a16="http://schemas.microsoft.com/office/drawing/2014/main" id="{CABBDA2B-E3BE-2908-9D6F-47963BCE5DE9}"/>
              </a:ext>
            </a:extLst>
          </p:cNvPr>
          <p:cNvSpPr/>
          <p:nvPr/>
        </p:nvSpPr>
        <p:spPr>
          <a:xfrm rot="10800000">
            <a:off x="8180224" y="4468731"/>
            <a:ext cx="92367" cy="31874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38813-9C47-DEF4-644D-DD8E096B8149}"/>
              </a:ext>
            </a:extLst>
          </p:cNvPr>
          <p:cNvSpPr txBox="1"/>
          <p:nvPr/>
        </p:nvSpPr>
        <p:spPr>
          <a:xfrm>
            <a:off x="7644810" y="3636335"/>
            <a:ext cx="136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Влияние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46A01-4EA9-C32E-8337-E6265C222103}"/>
              </a:ext>
            </a:extLst>
          </p:cNvPr>
          <p:cNvSpPr txBox="1"/>
          <p:nvPr/>
        </p:nvSpPr>
        <p:spPr>
          <a:xfrm>
            <a:off x="8506048" y="4282666"/>
            <a:ext cx="130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Достигнуты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END TB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86195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201AC-F478-4D9A-9110-98A4619E85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8690" y="1532181"/>
            <a:ext cx="1162080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90500" algn="ctr" fontAlgn="base"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Целевые показатели Стратегии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end TB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 на 2035 год </a:t>
            </a:r>
          </a:p>
          <a:p>
            <a:pPr marL="342900" marR="1905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dk1"/>
                </a:solidFill>
                <a:latin typeface="Arial Narrow" panose="020B0606020202030204" pitchFamily="34" charset="0"/>
              </a:rPr>
              <a:t>Снижение смертности от ТБ на 95% (по сравнению с 2015г.)</a:t>
            </a:r>
          </a:p>
          <a:p>
            <a:pPr marL="342900" marR="1905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dk1"/>
                </a:solidFill>
                <a:latin typeface="Arial Narrow" panose="020B0606020202030204" pitchFamily="34" charset="0"/>
              </a:rPr>
              <a:t>Снижение заболеваемости ТБ на 90% (&lt;10/100000)</a:t>
            </a:r>
          </a:p>
          <a:p>
            <a:pPr marL="342900" marR="1905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dk1"/>
                </a:solidFill>
                <a:latin typeface="Arial Narrow" panose="020B0606020202030204" pitchFamily="34" charset="0"/>
              </a:rPr>
              <a:t>Ни одна из затронутых семей не несет катастрофических расходов в связи с ТБ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6365" y="2818263"/>
            <a:ext cx="8625835" cy="4238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Целевые показатели по туберкулезу в РК на 2016 -2035 годы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689" y="406210"/>
            <a:ext cx="11620809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90500" algn="ctr" fontAlgn="base"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FFFF00"/>
                </a:solidFill>
                <a:latin typeface="Arial Narrow" panose="020B0606020202030204" pitchFamily="34" charset="0"/>
              </a:rPr>
              <a:t>Целевые показатели Стратегии </a:t>
            </a:r>
            <a:r>
              <a:rPr lang="en-US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endTB</a:t>
            </a:r>
            <a:r>
              <a:rPr lang="ru-RU" b="1" dirty="0">
                <a:solidFill>
                  <a:srgbClr val="FFFF00"/>
                </a:solidFill>
                <a:latin typeface="Arial Narrow" panose="020B0606020202030204" pitchFamily="34" charset="0"/>
              </a:rPr>
              <a:t> в регионе</a:t>
            </a:r>
          </a:p>
          <a:p>
            <a:pPr marL="285750" marR="190500" indent="-28575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!!!! Вставить слайд по целевым показателям в регионе  на примере таблицы ниже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0" y="3475621"/>
          <a:ext cx="11620809" cy="324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" y="5098548"/>
            <a:ext cx="4025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Оптимальное  использование  имеющихся и новых методов с обеспечением всеобщего доступа к услугам здравоохранения и социальной защиты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0" y="379477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Введение новых инструментов: вакцины, ЛС, КРЛ, лечение ЛТБИ, диагностические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28757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AEA-A888-4CCC-87B3-57CEBCA6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ННЦФ РК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Партнерства «Стоп ТБ» в регионах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3F1CA-0CDC-4E41-82FD-7053272E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825625"/>
            <a:ext cx="11630025" cy="5032374"/>
          </a:xfrm>
        </p:spPr>
        <p:txBody>
          <a:bodyPr>
            <a:normAutofit/>
          </a:bodyPr>
          <a:lstStyle/>
          <a:p>
            <a:r>
              <a:rPr lang="ru-RU" dirty="0"/>
              <a:t>1 шаг – Определение </a:t>
            </a:r>
            <a:r>
              <a:rPr lang="ru-RU" dirty="0" err="1"/>
              <a:t>отв</a:t>
            </a:r>
            <a:r>
              <a:rPr lang="ru-RU" dirty="0"/>
              <a:t> лиц от ЦФ</a:t>
            </a:r>
          </a:p>
          <a:p>
            <a:r>
              <a:rPr lang="ru-RU" dirty="0"/>
              <a:t>2 шаг – Создание и утверждение рабочей группы по развитию ПСТБ</a:t>
            </a:r>
          </a:p>
          <a:p>
            <a:r>
              <a:rPr lang="ru-RU" dirty="0"/>
              <a:t>3 шаг - Проведение </a:t>
            </a:r>
            <a:r>
              <a:rPr lang="ru-RU" dirty="0" err="1"/>
              <a:t>адвокационной</a:t>
            </a:r>
            <a:r>
              <a:rPr lang="ru-RU" dirty="0"/>
              <a:t> компании по значению ПСТОП ТБ (встречи, круглые столы, обсуждение на общественном совете при УЗ, Акиматах)</a:t>
            </a:r>
          </a:p>
          <a:p>
            <a:r>
              <a:rPr lang="ru-RU" dirty="0"/>
              <a:t>4 шаг – Открытие филиала/представительства ПСТОП ТБ в области, утверждение положения о региональном ПСТБ </a:t>
            </a:r>
          </a:p>
          <a:p>
            <a:r>
              <a:rPr lang="ru-RU" dirty="0"/>
              <a:t>5 шаг – Утверждение Плана представительства ПСТБ в регионе (Получение грантов, ГСЗ по ТБ, ТБ/ВИЧ, подписание декларации «</a:t>
            </a:r>
            <a:r>
              <a:rPr lang="ru-RU" dirty="0" err="1"/>
              <a:t>ZeroTB</a:t>
            </a:r>
            <a:r>
              <a:rPr lang="ru-RU" dirty="0"/>
              <a:t>  в регионе» к 2035г).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20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30D93-6110-4CFB-AF31-020F2806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2596697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1EA7F-58D0-417F-9ECE-1F4A5C95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8" y="420148"/>
            <a:ext cx="1164437" cy="9449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2851F6-CF68-460B-A2CB-51120ED69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952" y="5323661"/>
            <a:ext cx="1637154" cy="15343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BA00FA-9EA0-43B9-BDEF-C056D034B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461" y="1195296"/>
            <a:ext cx="3920068" cy="701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F9F2AB-FD0D-445D-948E-CE8230CBC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1" y="4601714"/>
            <a:ext cx="2405966" cy="110426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3628BCD-F896-43A4-8F88-FB185CAD9E03}"/>
              </a:ext>
            </a:extLst>
          </p:cNvPr>
          <p:cNvSpPr/>
          <p:nvPr/>
        </p:nvSpPr>
        <p:spPr>
          <a:xfrm>
            <a:off x="2219326" y="420149"/>
            <a:ext cx="4924424" cy="227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логотипы партнеров ТБ программы в регионе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8850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9C548-8D41-4B73-A501-1D39E0FC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Стоп ТБ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7A66C-B53D-4EF4-9F9E-A2367F30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4"/>
            <a:ext cx="11096625" cy="4879975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Глобальное ПСТБ основано в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  (В Казахстане НПСТБ создано в 2017г.)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Видение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 без туберкулеза. Наши дети будут свидетелями ликвидации ТБ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Миссия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доступ к эффективной диагностике и лечению для каждого больного ТБ; прервать трансмиссию ТБ; сократить социальный и экономический урон от ТБ; разработать и внедрить новые инструменты и стратегии для борьбы с ТБ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2030 г., положить конец эпидемии ТБ, в соответствии с Целями ООН по устойчивому развитию и стратегией ВОЗ по ликвидации ТБ</a:t>
            </a:r>
          </a:p>
          <a:p>
            <a:pPr marL="457200" lvl="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2015 г., функционирует под эгидой ООН в Женеве (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UNOPS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-Управление ООН по обслуживанию проектов)</a:t>
            </a:r>
          </a:p>
          <a:p>
            <a:pPr marL="457200" lvl="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Возглавляется Правлением (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 TB Board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ru-RU" sz="1800" i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Министр здравоохранения РК </a:t>
            </a:r>
            <a:br>
              <a:rPr lang="en-CH" sz="1800" i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i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членом Правления с июля </a:t>
            </a:r>
            <a:r>
              <a:rPr lang="en-US" sz="1800" i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1800" i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</a:t>
            </a:r>
            <a:r>
              <a:rPr lang="en-US" sz="1800" i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B16DDD-35F9-4504-856D-23BC5DD7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135" y="5458919"/>
            <a:ext cx="109127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AAF7B-7E31-4704-9466-1758BBE5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TB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9A1C1-B399-48A6-8049-29CA7059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5"/>
            <a:ext cx="11487150" cy="94615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Около 80 сотрудников в Секретариате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1 700 партнеров по всему миру</a:t>
            </a:r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1A0726B-C991-480C-9B2C-73F6D1FA2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128892"/>
              </p:ext>
            </p:extLst>
          </p:nvPr>
        </p:nvGraphicFramePr>
        <p:xfrm>
          <a:off x="1" y="2562225"/>
          <a:ext cx="12191999" cy="401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18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39930-77D7-4367-B73E-7ADB19E9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образования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Партнерства STOP TB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62D3F-D4B2-4CBC-99FF-A60BD80D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2" y="1825624"/>
            <a:ext cx="10677525" cy="1046165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Учреждение «Партнерство СТОП ТБ» на заседании Первой сессии Специального комитета по эпидемии туберкулеза в Лондоне в марте 1998г. 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62FA4-1992-4F7E-B690-436F46D91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571"/>
          <a:stretch/>
        </p:blipFill>
        <p:spPr>
          <a:xfrm>
            <a:off x="10534648" y="1690689"/>
            <a:ext cx="828675" cy="118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F8512-A021-4639-AFFD-F4B832D5D74A}"/>
              </a:ext>
            </a:extLst>
          </p:cNvPr>
          <p:cNvSpPr txBox="1"/>
          <p:nvPr/>
        </p:nvSpPr>
        <p:spPr>
          <a:xfrm>
            <a:off x="90489" y="2871789"/>
            <a:ext cx="1094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Март 2000 г. была подготовлена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Амстердамская декларация «Остановить туберкулез»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которой содержится призыв к действиям со стороны министерств.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3DB21A-433E-4AA5-857F-2CF6B39A9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2" r="50000"/>
          <a:stretch/>
        </p:blipFill>
        <p:spPr>
          <a:xfrm>
            <a:off x="11310936" y="2595475"/>
            <a:ext cx="790575" cy="118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13B81C-67E4-4ED8-AB1A-7FFF60F19D95}"/>
              </a:ext>
            </a:extLst>
          </p:cNvPr>
          <p:cNvSpPr txBox="1"/>
          <p:nvPr/>
        </p:nvSpPr>
        <p:spPr>
          <a:xfrm>
            <a:off x="200023" y="4206269"/>
            <a:ext cx="10677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2000 г. на Всемирной ассамблее здравоохранения одобрили создание Глобального партнерства по борьбе с туберкулезом –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Партнерство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STOP TB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поддержали и подписали Делегации из 20 стран с самым высоким бременем туберкулеза.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4B5C63-625C-45B0-9DAB-AF87EA098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71"/>
          <a:stretch/>
        </p:blipFill>
        <p:spPr>
          <a:xfrm>
            <a:off x="10929934" y="4150583"/>
            <a:ext cx="828675" cy="118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E553E1-777F-42BB-8378-72DCCDC45E9E}"/>
              </a:ext>
            </a:extLst>
          </p:cNvPr>
          <p:cNvSpPr txBox="1"/>
          <p:nvPr/>
        </p:nvSpPr>
        <p:spPr>
          <a:xfrm>
            <a:off x="347658" y="5905500"/>
            <a:ext cx="942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Партнерство STOP TB – входит в структуру ООН</a:t>
            </a:r>
            <a:r>
              <a:rPr lang="ru-RU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C1BF9F-F106-466C-B410-4D9C8C191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40" t="77744" r="19677"/>
          <a:stretch/>
        </p:blipFill>
        <p:spPr>
          <a:xfrm>
            <a:off x="10182221" y="5253972"/>
            <a:ext cx="1162050" cy="15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575" y="503354"/>
            <a:ext cx="3375025" cy="2807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2" descr="data:image/png;base64,iVBORw0KGgoAAAANSUhEUgAAAGwAAACYCAYAAAABZQzCAAAebElEQVR4Xu3dV6x0VRUH8EMTpAoKSldBEKlKV0CxgihFQRFCEEJQXgjBBxIeDLwQSIAnYjCgEAvNUBQbAiodBGkqSAfpKB0bRcxvJ/8vh3HmTjt37oyck0zunTn77L326nuttfdZ7PXXX3+9aq+ZwcBiLcFmhlYF0JZgs0WvlmAzRq+WYC3BZg0DMwZva8Nags0YBmYM3FbCWoLNGAZmDNyxJOw///nPoum+/PLL1a9//evqiSeeqPbbb7/qLW95y6J7iy+++IyhZXrBHYtgr776anXbbbdV//rXv8rn9ttvr55//vnqAx/4QLXBBhtU//znP6ttttmmuuWWW8pvyy677PRiYkYgG4tgl19+efXAAw9UW221VXX33XdXq6yySnX99dcXAn3yk5+s3va2t1Vvf/vbqwsuuKDabLPNyneSuMIKK1Skc6mllqoQ/cknn6ze9a53Ve94xzuq++67r/y+6aabVltsscWMoHFyYI5FsO985zsF0e95z3sKAY455phCjPXXX7/68Ic/XP3jH/+oXnjhheq6666rlllmmWrllVeu7r333mqllVYqhBJ3Xn311avHHnusSCipJLFrrLFG9bGPfazabbfdJoeJGRlpLIKdfPLJBcl/+ctfCiHYLchnsw4++OCiHh999NHq61//ekFHbF7dpj344IPVa6+9Vq233nozgrKFBXMsgn3ve9+rHn/88eqqq66q1l133erzn/98ddJJJ1Uf+tCHqsMOO6z67W9/W4jHlr3yyivVOuusUyTppZdeqt797ncXQj377LPFtj399NNF8nw4LqTv3//+d7XxxhtXf/vb3wozUL8uzz788MNFdVKjmMJFMjEM6cUA2mj7yCOPFHVtHOo3fX/wgx+cObU7FsGuvfba6sILL6y23XbbglgS9YMf/KDYnxVXXLEg+DOf+Ux1zjnnFNX4/ve/vyDukksuqdZee+2iIkmn3//whz8UYi222GLVX//610IIiN9xxx1LmxdffLEQboklliiEufXWW6u3vvWtRR0bl2183/veV911112L2rCla621VumPJsAc2lLb+v7Upz41c2p3LIKZ9Le+9a3q73//e7XLLrsUZJMK0sDRIHVf/epXiy2DyC233LJIXOdVV5UQT2o9m4skRnWSvh122OEN/dSfJ7133nnnG8bqpooXVrGNPvpYBIMIn9/97nfVn/70p+JYUDcQDOEQu+SSS3Yl0uggv7mfHItgd9xxR3HnqSnqierxl6p75plnirqixhCVlKXdU089VW233XbFrlFTcff//Oc/F0IjOEkluRiAJFOxpM9HP/q0nKAeJ3lZtrC34DBP8wUj+MzVvF3LL7980TTsN5VPpYObc8a+rrbaauVZ9pVtZSIGuUYmGISdfvrpRf1svvnmBUDE4wgAxIQgPWusjTbaqAAbd97v2gEWAZdeeukyuY9+9KMVRmDDEPmhhx4qzyy33HLVxz/+8UJg/ViQWzog9qQuc/72t79d4KWa2W7ws5UcKhrGvBHH3J977rmyxHnve99bcANW60y2mopHSLbVWtU6dZBrZILpXGSDvdlkk00KQhELlzHquIsEIQJimoDJABqhEMNv2vjEEWAHtXP5n5MSSdM/L9NfqlbfJl8Pgw0y6abagIXjZX7WkwgGNvCaIwKTKvMwx9///veF+axdSSUpA7/nfAa5RiYYYH7yk58U7w/XM/Zf/vKXq4svvri42QDnYJAQXIYIxJ7K2H333YvLT5K233776p577in3eXC4DbfyGo1xwAEHVFdeeeUiRwT3UoNsJkSJW5LehbgQ5owzzijeKQ1x2WWXFea5//77qzXXXLMwVwix4YYbFrxgVNrhj3/8Y/GsEZBXrY9BrpEJ1qtzdgz30+90PaQjHEL0u+rP9ms7C/cRDA4Qr6lrLIIJOUEyu0P0OQskjl5n20gKieJIpPwRR2mLE00mdoza0Iaa8/xCq7umENx0PyMTjORYAFNdEB0PbtVVVy0i/9Of/rQ4CRCPaAjLvsXDSmAXgel0RlhUgnqMOl1Iddc0opvqb2SCBQDeEuehvtAdFbioUERvr+4YGJtgLWIni4GxCMbutFczGBh0i8NYBGsG1LaXYTDQEmwYbE1B25ZgU0CEYUBoCTYMtqagbUuwKSDCMCC0BBsGW1PQtiXYFBBhGBBagg2DrSlo2xJsCogwDAgtwYbB1hS0nVeCidJLwQgMy0rXL4U7IvwKdWbxWij455Vg6gmVcx999NGlRlEBS/JfahuSlZWN9V3+TLpFQYuyOJlqGWuXTO0ee+xRaimUJsgQeM7/MtnJw0nF+65mxDOy06lK9oz6Ezk5GV/pH2kfY8n4qtWQKUjBqvjeXnvtVf34xz8uCVn7BX75y1+WBC14MaE2MuXSSIqOFK9KXAYG8Oyzzz6lhKKJa14JJlV+6qmnVkcddVR1zTXXlI9clzoNk5RTUxOiGMWE7XBRdgBpyg4gyBYm3xWxHH/88aVcQIGOGvyddtqp+tnPflaQaSwVx/qEUElQv+28887Vd7/73ZJrU5IAeRBqI8fXvva1kofTpwosDKYoRjslDy7Mdtxxx5VaFO0VHilNAL9MuroMxTbGQkABcfUpmPHSSy8tWuTYY49trFhoXglW56iUCshKJ7vsb4o8IbnbRRogJgWo2uNqWWuI9fnCF76wqBRBu3qbQbiaJEIsQtTH6vZsHX5wpH3gDMMMMu4obSZGsLmAk7jE3Wrdp+WiPmXUqdBuyVma4YYbbqg+/elPT3Tf20QJdvXVV5daD2qRClT3zvawHaqg9t1336Ja/K5NbAPbxnaRAG39RWTVUn5XseR3iFXLj9t/85vflL5JDueH2lQfSCKzMYMq04Z061M110UXXbTIPnIsqFnFnggIZiqQCgev78rblDiwkxwoz/hNWfp8XBMlmE0RvMZU+ioBo44gG/JwK65NZSxExzaxf3bHQAzkQ0ycAPbH5ghOyq677lrusx92siC8++wUREI8opFmUm18BPNha3wQec899ywShlmUp0V1g5l0cVLYWQTk+CgqOuKII8rGjwMPPLCRkoluBJ8owQIAr4s0qHaFCJ6VgsyvfOUrxSbUNy902rC5uBbycT2CufTl+djHYW1bnvWXcwPmFA9lX0Gn7Y2Nm6993QtCsIXS/02oKPX/3P53vvOdpWoXg5C6G2+8sahBXuZ8XhMhmDXRz3/+86LqqD/lbtZjVBgbxB5xw1Oa7TfSp13ca1Kj0pa6wsXskIubbo9aSrgh0p4y251SJk5dkWJrMn0ai5fJVlKLtuZal7GvxjEGySFRbJyPS5WyZ9XXYzoq1tpLe+V+Bx10UFnXgU3d/6Dl18MQeCIEg0w7M5Vdn3feeWXS7AsOZQPYJZfJQqKPhSYbph2nQrEq+4eAsX3un3jiiWVvtd85Dp77xje+UZ1wwgkF0QhjpwybZzx1j5wEvyOIddjhhx9eSsdjX8GLKSzU2bvAYOsvSaK+qTyLY/34WOwjoLnoH+GtxZou2ZsIwcJBjDcOV0uedRlEn3vuuUVSOCPsECNOwhAmdsjfVBaRxG42gq1x1e0KxJMcqsx6Lc9pS7JJH4bIkRSxTVkr1tdZ9X4Dv/H8T6r0k6t+fxgJ6td2ogTrB0x7vz8GWoL1x9FUtWgJNlXk6A9MowSz0BTFFkUXoOUA+PCi2AxeG+PMrjDsgqTu0fccAgvR2BgLXDbDvdgsAVwLaRebwWFh8+rxSP25xzaxgWykcdmXRMwFjrnfnrcgZ1Prnmc21nuG05DTecCuL4FoXiAHxMKc95n4pnGz5dc9v4OPjTSuBbdIyahXowQ7//zzixcmGu8vwBFFtIA3JuLAe+Ji88g4FogivQGBoh3c5exiDIF4W5YGhxxySPEys4caAn24+xCFWBBqnQQx7knPYA7Iz1FJvEsREcsKGxAhVf8f+chHSh+8S0TSp/SKJYLfwIMREYoHCV5nlCCA+ZmLOXKuwKB/xDcnMAtx2Wb72c9+tniSo1yNEiwAkAKIE+vr5s3Ji0GoTX6JDHi2HpH3HSEQ3GXi2iZton87GCHNxcOsR0hGQUaeCXz1iEm9P+PYCUoruOrtI2md48drrM9jFBgbJxgOPfPMMwvXWcQiAkTjVhxOhflLreBYAdm0z/qFux0Xmiq96aabSkiIaqTmEElg2NpMzJDaMx4ExlVHWOqMJNtb7OwqBMhZIhjBYpdq05f/wUIaSaZxrK9Ih0V+pzrMMzk/S+DXs9qCOakja0NSDi/Z+DgKofJM4wQD9De/+c1iHxIhiE2gGnO0EMKREFlfh7NQNdqxB+5BBK4UDEZgBBPt168PFXTkkUcWG6QNZFt4izxAGERTs+wZSZYIxRBUH2ZAYJJBtVFTgraeI6meEW0Br6Axwum3rg7zDLtLfRqfGgQbeEPIZNEx7f7771/s5ThX4wTrVB1RdZBPMkgcbvW3Uz1EpdVPw0kwuK4u53q2U632Onkn/Ua1dS50ey186+rQ/ySNDRZNcQ3y3FQQDPI5HThTzA2n5gCUqEVqIoekCPlEJTpkjFoz6aRAqKQcCZFDVSBXH753Pu+ecUmBZ8MMnR4aR+Dss88u44k5UlnaYBI2kyepfxIatUviZRjAZl7acGK0r8NCaqk/24XBop05kGjt9UMKqWGO2ShXYxIGAaeddlohGKSZMAMc15gqAiRulBSk0qISf/jDHxYE+sTLMpkgkS20VBDD03+357XVDkGTsITQTg+NLfvRj3606IQ4do7dg9jkxqhlSI7apdqNTZ0LFrN/mE0IrQ6LvoXefvGLX5S/cm4YVFiMbcO4VOjnPve5Uo8yygmtjRGszi11rykqKWuxOpDdPCZIhryozaiZuheZsXp5XL3U26jtE9OcSyL6eX91DzYB7F51LHON0wjBrKuoDMaWKiBJWfjiTmoip5ZqU19EMtYkTHuORVQiglFJJIZqNbkgharh1ruXxSlnJ6fm/OpXvyqqCyyIn9QLac82Xw4KNcpzcyAKx4G65BSQNBd1mbOjOBHWV1GT9WfMTV85CC1wGNv/cJDjl4KPUdViIwSjUtgvEwIgDjJBAFNJvnN7rfQhvb6I/MQnPlGdddZZBRE+jozwDK7OCac56icnFvDQpDGoF14Y9QNhEM4OcvWpIE4O7wxx9Aex8nGxceDjuVliUNUIhdA5JwRTmFtyZ4gYNWnxnGcS2TcvOT8MJXAQT9O8LJoxozHAO6pabIRgvRaJda+pMx3RzdPTvq4S5bCywK73lcVyXW2636lq6mqo2/idC+C5Ft69Fr5+FyjI6anJRiN6rzKCbrAO6oA0SjB2SjaWKuGBZdWPQ10QjbtNpHNBaY1FveHCLEARlRSQEuom2ebOxXPUE2dBv0JZqRnUNuoPTFGXpIrKrIetYidJFYlV4kYirePAx9FAiJwg5x6Y4w27lzmC2T3wkKh4jMagCUat+WicYKecckpFzTmSjsrygTyIhwQ2C0d2Lii56VQWTlXwYoII4HcEpuKoG5GLLJ6pHCpNgvLmm28ulcM8OerSohmiIMzYYDj00ENLqbW2KfXW3n1ZbsSNhGuvdIB9daoqFQi+K664onijkC4CYwxzwRQknjesHfOgXc4yRkhwU48CC6OeQNcowSLWgIdkAPe76mqpXnHUTYWlr9zrptI6ObfbQhYTsT+uusqda+Fb91b9nyhO/bzGXovmfjgY5v68EGwYAIZty5sTYWfoqb68cYJqC7GoIvbMd3UbJI5E4fB4iVmrxYPUPiEoUjmt18wRjPr7/ve/X/DJprh4lTxJatNiloqyWHU5jp16otLYGNJF9cXD5M2xmwhGbSkGtUif1mvmCNYNkb28wV5IZ0vZWPmvOETTSqBOuP4vCDYryG4CzpZgTWBxgn20BJsgspsYqiVYE1icYB8twSaI7CaGapxgIvO8MOujYcMvXO2Ec5qY3P9jH40TzKYCAVDxN2GaFMOILIhkCOnkPHfro4RzRAzEC62JpGu423lVo1CP/92XHJ3VoyKaYKDGCdYEUHP1IT0xSEJxvuFYqP5njmALhahpGbcl2LRQYkA4ZpZgcVDkyNhKgV2pDsHd+d62OiBu39BM7kxKZdy3MTVKMDE9J9kkJS/qLa8EWAFZKXeI5lD43Sk1grL5zqvkYcpNSTD6iwjqIVQqIYzqXs6HPJO6CGl59e2IxL7JbcnHOenGd7BwgOShtAWHaiaVTZwZY8psq/dgG/VrLN6qYPDWW29d7mkvwIwhOEBydXlroPs5lMVc5fKceOBkg9SEgEOf+vabZ8wlLwhy5MQgV6MEMyAPT9qjm0sPgQgiT4YI6hwScZdfQhDpkH7JPUgx2fqOx/pkszvG/XplkuSke6kXyTN+k8gEFwTmdVl1icjL7DCXUjfE7gfnIAQYts3IBCNNyqRNEKJduAxSICrJvLw7TLpdcQwCcedx+957712KLiEh7xLzF2FxM3WHm2Wpsw8acn2oQITD8am5h0BpkryvyyErstLq5hUHhcsxB+nN+RwIqF0KXmkC94zjOUsJjCS1Y34kL2P4aylieQLGbK/yHKYkVZhYvaXsufnBTd4f5q9M+qCnAI1MsDpnzCVV9XYIMCpX1qWzn4QZE1IQe9hizbnmgoAYFDECD2Lmt0GkpT4P7TEAhh30xIFGCFYHFFfR7dlEjlMZ2mzNGWRSbZveGBiZYDhYQQv1Rr0gEN0uW0sNcC6oCyoCsXCW/WLjeklvdmKOTLBREPdmj1KMgrPOZyZKsCYAfrP30TjBeEoMKWPPnjGmWbvEa4L01N77nzNCdbqfLT1+t16hcqlbO12auIzLSxz2hJocK8ud73UN2vc4i+jGCWbHYk4M4D0hHGL4n0rMohTQ1j28LItVhLUEYOeyrxmSFGvG22MbVUhx6SEnttJ4DuayyHVxu1XqYoQspv3Oy8MQGOpLX/rSG9paH4bRkk2wOzSbx52/yC33nf02hvVaNlvoN4vu9G3OimLzzk9LDjCBnS33nVNmA0Zg78eUjROs34C5D0HZ+zys652jHfodfNxrAT0ojIO0G3RJM0hfg7RZMIINAlzb5n8xMBbBRDrYrNTOE3VRDotjrj6VFiliN6jAnJRGlVAFjr3zjEgB1UFVUnkJ7uqL+vGskJfCT23FGlOnn3dEs5XUKonNVqec3BaVnL3Nxsz+rew1I/X6jvp0P+EskRkqWPKU+luoayyCReXkvN3O+GHib71Kn+e63xkR6ETQoKoIwmOTokIRiP3geNTH6VYbb44YcpTdkvNB1LEINh8AtX3OjYGWYDPGIRMh2Hysp7rh2TgyB5YGvS5qLzmybgcsJ80yapB6vuk/EYJlPSWFwaFIGoZzICfGoEMe58LCNG9qyBqKbdSGg2ITOYeEg8AJ4GgkzWIt41QcSUrPsl9sVSLq2bjHhkmXxIGB5Gx11WdSPfqWFpJE1Ta7LfUD9iRGc36IOeS8fess6zR9OFK9qU0XEyFYL66baz3V5Bqqn/PTTyrASfIQvtOB6uccedbVlMQuKMH6Iaq93/A6bFCE4jLrNZxuPWWtQ530SvEP2u9c7ahC9szabdDkYBPjzncfE5EwxJJeh0R7isX+ZG3ZJefZWyfR+TkdgI2getgahLWb0oGUOQlN0YwCl+yc1G9shvMvXOJ+bCIbiVHYnPprpIzJvlBz2RDIWXHopsu7Vdgt9iffO4t1rM9y9kaeTZ4QzGDSfxiVrWN/5QdzKGcO6fRakkGuiRAMgdikSBRkubKpvNfm9V6L425p9bnsYaed6WV3hsnX9bOLgR3TDVMC0I9oEyFYPyDq9+sVTE0Z6n7jDzMmac65iv36nY/7jRKMxDi4hOhLNXhzgrVRduqL60mPRDX5i6vVJ+JI7jmVkfgjgnHp/cXR3GZHG4lLdlZrUU9JXVB/3panz7ztD6dzuVOxJb9G5WlnIzs13K1iyzFJjlwCZ04azdGAxkxeL6kWatZY+lUppZ4xr7zKSQfmAS9OfwMjDbNg6RVIByDiJHBrogovO69xEnn6GjSeqC07CpGIOUphUMaijs0n5wH3kqJh1Oswkti4hOEo3hljm+1EJA6iHBVkPZNzAy1IU6NHOnA9hGiT7Upq9rSToHTMukMkIQwC9eM5hj82Mqdr42C/KwzC7aSZI8Hg1wuDFA3lwMphELdQbRslWH0S/YwyhPKQcHvdQOujX2Iy49QlbNCkZieiER/TTMpejkvoeSPYuIC1z3fHQEuwGeOMiRCsHulg29ge2eL5jHRMgg4LsSd7IgSrRzo4EZwQLr/IvZNMs52Ii+ziYeWAZ99zSmkiBeyNSAnnJKl70XfuNlfdNiSv3xBp4MTUt/XwFDkxxmcrHQXo7xe/+MXyZlqud05H5bSwxVz1HJ2XcxAtEdhfjGcJkxcUGJOzhZiWFMbnDecN7nnjnxIKYTN2XDTGxo1BrsYJxhEQEoJQxtykAG6igJdi8V0pW960ly1I/QCuOzL+R7jUitSdhkEdEEhGQAT1v0VxtjH1c5o6YU2ezZxoDv2aKy902NMU5sJD4wSztYf7jONzKqjJOD0AwdQL+o5DIVuM0EFdOZ/XhPN2IFwNcclnkYQchMztx5l5UQAEkVTuO+Q7ntwrPPSVvJr+9GHZATZtSAcJdnAmSQCbdtqA0XqSR5s6RP1hCNIhP2eZQdJJDBj8TrosJRyk6VmwZtGOeNnWBAYSpo8FWzj3k5IkB+f7TMJ+xTWBs56vyjYmjCRy4VPfSjTMQh2hEIYmSfKyDtOoxT2NS1g/gnXezwY5XDhoGoRU4OZU8g66hkIcNovaS6naXCUDw85lEu0bJ5iXDEi34zAxskQ5RDr8H7uGc6OWEI1jQvfjxpQSUHGI4X5eI+95DgMpyCt4OR6+42jjus/IZ0+0PjxPBXJKspeazaIi3Xd2IlVOqhAVbGyt2CeVzPEAf+KH/lKX9laLRVJ54AdH0j157UjeJkHaODwYDm48o08xxUE30jdOsH5c1isyTt1AAGKZTKQm8UaIzDIAApJXsgV31HKC7Aj1l+2lpiEVsZvchMgMYMjkAXNeMI3Cax7mapxgimBwKEnJuboCvwgiligJaAKIYqcmJHEkSIvd/xyFbnuNcbkkIWmDTGda4Va79bnj2ViYHaDGJ3kkiO3olDbFNSms4clhFJIBVvBlE6L4JgKKY2Y/tb71qQ8Oh2QlZjIncITweZUjhyJHN/Ge854XEm+zx4JG68Mtw+7d7eSyQQz8qPuYh+HoOCWI1Gsvcz9Yx9n40Qlr4xLWDRlUlklRN6mDnwtpdHzeVtRvDQOJJJXKVN4Wx4V0572VxhonlUNqPW+MfmkVY/WCyT14yHasrFEH6TP4apxgUYl5VQfuUouRaIFjHqw72CATy5kdIQydTqXGllBVrrw1lgqi5qx30jd1qh01lvWRdR8Esx3UFwnJOzURMy8wzeEt1C3byDmC1NR7GDduOSaCZKrO2FSoMbJ2JPEY0rqOmqS28+oqNhJhrPHirWoPXqp10JeYNk6wbpGO+m6PfuqDNCLAoBMYRr1NY9th45GNE6xbpIMKwN0MOA4W7SBJKqlEEHA7yRGX496KOogApEjH/VQ3UX95SU4WtgiR7UMMuX5z9FAOMCFVcdNxNSnJS+g4MZwNW5hymIvnjYN5SAxJcRwSr9RcXHE+SKN5aJMyApJIJZM4czam7VkO/qRVjMX5QDClBFMZ6RikCpaEsRe99mANE+MbNZrQKYn1dP+oS4impLtxCRsGsHEcgWHGqbflssed9z/uj2RgKNKWA8zEQ6ftapRgVJi3/+BIxt6ErZUghuMBGX4XnPUbRDHqCJfaPWqRSoujQbVQQYmCe/cK9UXFWT/pi7MhukKNZYMElZfN7NSi/6kghaGCzQkKG4dK853jk80PiBdVOE1Ea5Rgc01sEHWY5+vnOOX9XnPtgOwX6B3ljKtJrPFGYYSJEWwU4Npn/hcDLcFmjCtagrUEmzEMzBi4rYS1BJsxDMwYuGNJWN4nOYk5W0u1V1WNRbAWgZPHwLwRTE5L5rVbda+ogkgFqcl7lhMmSjGpoGl2auZc+5QNeL6pYxSa7KsX+Zoco3GCSZHLV4nai0CIWPvuL4QjUL24JrWCnhN+EtsTXhLdllYX2UZY4SrRBxH3vDVJzE8UXyTDvcQE/Y9h9OF/H7k3IS1hMP1BoqPHbdZzOR9EDk0eK1VZ2Usmah/43QOfcJn+zAWTYaCUBOQANL8xG/pWp9jE1TjBAJWDJRHA5ExkmDrEIDnhKEgJUdJPiDBMtnZYhEF8ilOHfTbtm8oYpL95Idiok2uf64+BlmD9cTRVLVqCTRU5+gPTEqw/jqaqRUuwqSJHf2BagvXH0VS1aAk2VeToD0xLsP44mqoWLcGmihz9gWkJ1h9HU9XivyIGe7DBlVS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data:image/png;base64,iVBORw0KGgoAAAANSUhEUgAAAGwAAACYCAYAAAABZQzCAAAebElEQVR4Xu3dV6x0VRUH8EMTpAoKSldBEKlKV0CxgihFQRFCEEJQXgjBBxIeDLwQSIAnYjCgEAvNUBQbAiodBGkqSAfpKB0bRcxvJ/8vh3HmTjt37oyck0zunTn77L326nuttfdZ7PXXX3+9aq+ZwcBiLcFmhlYF0JZgs0WvlmAzRq+WYC3BZg0DMwZva8Nags0YBmYM3FbCWoLNGAZmDNyxJOw///nPoum+/PLL1a9//evqiSeeqPbbb7/qLW95y6J7iy+++IyhZXrBHYtgr776anXbbbdV//rXv8rn9ttvr55//vnqAx/4QLXBBhtU//znP6ttttmmuuWWW8pvyy677PRiYkYgG4tgl19+efXAAw9UW221VXX33XdXq6yySnX99dcXAn3yk5+s3va2t1Vvf/vbqwsuuKDabLPNyneSuMIKK1Skc6mllqoQ/cknn6ze9a53Ve94xzuq++67r/y+6aabVltsscWMoHFyYI5FsO985zsF0e95z3sKAY455phCjPXXX7/68Ic/XP3jH/+oXnjhheq6666rlllmmWrllVeu7r333mqllVYqhBJ3Xn311avHHnusSCipJLFrrLFG9bGPfazabbfdJoeJGRlpLIKdfPLJBcl/+ctfCiHYLchnsw4++OCiHh999NHq61//ekFHbF7dpj344IPVa6+9Vq233nozgrKFBXMsgn3ve9+rHn/88eqqq66q1l133erzn/98ddJJJ1Uf+tCHqsMOO6z67W9/W4jHlr3yyivVOuusUyTppZdeqt797ncXQj377LPFtj399NNF8nw4LqTv3//+d7XxxhtXf/vb3wozUL8uzz788MNFdVKjmMJFMjEM6cUA2mj7yCOPFHVtHOo3fX/wgx+cObU7FsGuvfba6sILL6y23XbbglgS9YMf/KDYnxVXXLEg+DOf+Ux1zjnnFNX4/ve/vyDukksuqdZee+2iIkmn3//whz8UYi222GLVX//610IIiN9xxx1LmxdffLEQboklliiEufXWW6u3vvWtRR0bl2183/veV911112L2rCla621VumPJsAc2lLb+v7Upz41c2p3LIKZ9Le+9a3q73//e7XLLrsUZJMK0sDRIHVf/epXiy2DyC233LJIXOdVV5UQT2o9m4skRnWSvh122OEN/dSfJ7133nnnG8bqpooXVrGNPvpYBIMIn9/97nfVn/70p+JYUDcQDOEQu+SSS3Yl0uggv7mfHItgd9xxR3HnqSnqierxl6p75plnirqixhCVlKXdU089VW233XbFrlFTcff//Oc/F0IjOEkluRiAJFOxpM9HP/q0nKAeJ3lZtrC34DBP8wUj+MzVvF3LL7980TTsN5VPpYObc8a+rrbaauVZ9pVtZSIGuUYmGISdfvrpRf1svvnmBUDE4wgAxIQgPWusjTbaqAAbd97v2gEWAZdeeukyuY9+9KMVRmDDEPmhhx4qzyy33HLVxz/+8UJg/ViQWzog9qQuc/72t79d4KWa2W7ws5UcKhrGvBHH3J977rmyxHnve99bcANW60y2mopHSLbVWtU6dZBrZILpXGSDvdlkk00KQhELlzHquIsEIQJimoDJABqhEMNv2vjEEWAHtXP5n5MSSdM/L9NfqlbfJl8Pgw0y6abagIXjZX7WkwgGNvCaIwKTKvMwx9///veF+axdSSUpA7/nfAa5RiYYYH7yk58U7w/XM/Zf/vKXq4svvri42QDnYJAQXIYIxJ7K2H333YvLT5K233776p577in3eXC4DbfyGo1xwAEHVFdeeeUiRwT3UoNsJkSJW5LehbgQ5owzzijeKQ1x2WWXFea5//77qzXXXLMwVwix4YYbFrxgVNrhj3/8Y/GsEZBXrY9BrpEJ1qtzdgz30+90PaQjHEL0u+rP9ms7C/cRDA4Qr6lrLIIJOUEyu0P0OQskjl5n20gKieJIpPwRR2mLE00mdoza0Iaa8/xCq7umENx0PyMTjORYAFNdEB0PbtVVVy0i/9Of/rQ4CRCPaAjLvsXDSmAXgel0RlhUgnqMOl1Iddc0opvqb2SCBQDeEuehvtAdFbioUERvr+4YGJtgLWIni4GxCMbutFczGBh0i8NYBGsG1LaXYTDQEmwYbE1B25ZgU0CEYUBoCTYMtqagbUuwKSDCMCC0BBsGW1PQtiXYFBBhGBBagg2DrSlo2xJsCogwDAgtwYbB1hS0nVeCidJLwQgMy0rXL4U7IvwKdWbxWij455Vg6gmVcx999NGlRlEBS/JfahuSlZWN9V3+TLpFQYuyOJlqGWuXTO0ee+xRaimUJsgQeM7/MtnJw0nF+65mxDOy06lK9oz6Ezk5GV/pH2kfY8n4qtWQKUjBqvjeXnvtVf34xz8uCVn7BX75y1+WBC14MaE2MuXSSIqOFK9KXAYG8Oyzzz6lhKKJa14JJlV+6qmnVkcddVR1zTXXlI9clzoNk5RTUxOiGMWE7XBRdgBpyg4gyBYm3xWxHH/88aVcQIGOGvyddtqp+tnPflaQaSwVx/qEUElQv+28887Vd7/73ZJrU5IAeRBqI8fXvva1kofTpwosDKYoRjslDy7Mdtxxx5VaFO0VHilNAL9MuroMxTbGQkABcfUpmPHSSy8tWuTYY49trFhoXglW56iUCshKJ7vsb4o8IbnbRRogJgWo2uNqWWuI9fnCF76wqBRBu3qbQbiaJEIsQtTH6vZsHX5wpH3gDMMMMu4obSZGsLmAk7jE3Wrdp+WiPmXUqdBuyVma4YYbbqg+/elPT3Tf20QJdvXVV5daD2qRClT3zvawHaqg9t1336Ja/K5NbAPbxnaRAG39RWTVUn5XseR3iFXLj9t/85vflL5JDueH2lQfSCKzMYMq04Z061M110UXXbTIPnIsqFnFnggIZiqQCgev78rblDiwkxwoz/hNWfp8XBMlmE0RvMZU+ioBo44gG/JwK65NZSxExzaxf3bHQAzkQ0ycAPbH5ghOyq677lrusx92siC8++wUREI8opFmUm18BPNha3wQec899ywShlmUp0V1g5l0cVLYWQTk+CgqOuKII8rGjwMPPLCRkoluBJ8owQIAr4s0qHaFCJ6VgsyvfOUrxSbUNy902rC5uBbycT2CufTl+djHYW1bnvWXcwPmFA9lX0Gn7Y2Nm6993QtCsIXS/02oKPX/3P53vvOdpWoXg5C6G2+8sahBXuZ8XhMhmDXRz3/+86LqqD/lbtZjVBgbxB5xw1Oa7TfSp13ca1Kj0pa6wsXskIubbo9aSrgh0p4y251SJk5dkWJrMn0ai5fJVlKLtuZal7GvxjEGySFRbJyPS5WyZ9XXYzoq1tpLe+V+Bx10UFnXgU3d/6Dl18MQeCIEg0w7M5Vdn3feeWXS7AsOZQPYJZfJQqKPhSYbph2nQrEq+4eAsX3un3jiiWVvtd85Dp77xje+UZ1wwgkF0QhjpwybZzx1j5wEvyOIddjhhx9eSsdjX8GLKSzU2bvAYOsvSaK+qTyLY/34WOwjoLnoH+GtxZou2ZsIwcJBjDcOV0uedRlEn3vuuUVSOCPsECNOwhAmdsjfVBaRxG42gq1x1e0KxJMcqsx6Lc9pS7JJH4bIkRSxTVkr1tdZ9X4Dv/H8T6r0k6t+fxgJ6td2ogTrB0x7vz8GWoL1x9FUtWgJNlXk6A9MowSz0BTFFkUXoOUA+PCi2AxeG+PMrjDsgqTu0fccAgvR2BgLXDbDvdgsAVwLaRebwWFh8+rxSP25xzaxgWykcdmXRMwFjrnfnrcgZ1Prnmc21nuG05DTecCuL4FoXiAHxMKc95n4pnGz5dc9v4OPjTSuBbdIyahXowQ7//zzixcmGu8vwBFFtIA3JuLAe+Ji88g4FogivQGBoh3c5exiDIF4W5YGhxxySPEys4caAn24+xCFWBBqnQQx7knPYA7Iz1FJvEsREcsKGxAhVf8f+chHSh+8S0TSp/SKJYLfwIMREYoHCV5nlCCA+ZmLOXKuwKB/xDcnMAtx2Wb72c9+tniSo1yNEiwAkAKIE+vr5s3Ji0GoTX6JDHi2HpH3HSEQ3GXi2iZton87GCHNxcOsR0hGQUaeCXz1iEm9P+PYCUoruOrtI2md48drrM9jFBgbJxgOPfPMMwvXWcQiAkTjVhxOhflLreBYAdm0z/qFux0Xmiq96aabSkiIaqTmEElg2NpMzJDaMx4ExlVHWOqMJNtb7OwqBMhZIhjBYpdq05f/wUIaSaZxrK9Ih0V+pzrMMzk/S+DXs9qCOakja0NSDi/Z+DgKofJM4wQD9De/+c1iHxIhiE2gGnO0EMKREFlfh7NQNdqxB+5BBK4UDEZgBBPt168PFXTkkUcWG6QNZFt4izxAGERTs+wZSZYIxRBUH2ZAYJJBtVFTgraeI6meEW0Br6Axwum3rg7zDLtLfRqfGgQbeEPIZNEx7f7771/s5ThX4wTrVB1RdZBPMkgcbvW3Uz1EpdVPw0kwuK4u53q2U632Onkn/Ua1dS50ey186+rQ/ySNDRZNcQ3y3FQQDPI5HThTzA2n5gCUqEVqIoekCPlEJTpkjFoz6aRAqKQcCZFDVSBXH753Pu+ecUmBZ8MMnR4aR+Dss88u44k5UlnaYBI2kyepfxIatUviZRjAZl7acGK0r8NCaqk/24XBop05kGjt9UMKqWGO2ShXYxIGAaeddlohGKSZMAMc15gqAiRulBSk0qISf/jDHxYE+sTLMpkgkS20VBDD03+357XVDkGTsITQTg+NLfvRj3606IQ4do7dg9jkxqhlSI7apdqNTZ0LFrN/mE0IrQ6LvoXefvGLX5S/cm4YVFiMbcO4VOjnPve5Uo8yygmtjRGszi11rykqKWuxOpDdPCZIhryozaiZuheZsXp5XL3U26jtE9OcSyL6eX91DzYB7F51LHON0wjBrKuoDMaWKiBJWfjiTmoip5ZqU19EMtYkTHuORVQiglFJJIZqNbkgharh1ruXxSlnJ6fm/OpXvyqqCyyIn9QLac82Xw4KNcpzcyAKx4G65BSQNBd1mbOjOBHWV1GT9WfMTV85CC1wGNv/cJDjl4KPUdViIwSjUtgvEwIgDjJBAFNJvnN7rfQhvb6I/MQnPlGdddZZBRE+jozwDK7OCac56icnFvDQpDGoF14Y9QNhEM4OcvWpIE4O7wxx9Aex8nGxceDjuVliUNUIhdA5JwRTmFtyZ4gYNWnxnGcS2TcvOT8MJXAQT9O8LJoxozHAO6pabIRgvRaJda+pMx3RzdPTvq4S5bCywK73lcVyXW2636lq6mqo2/idC+C5Ft69Fr5+FyjI6anJRiN6rzKCbrAO6oA0SjB2SjaWKuGBZdWPQ10QjbtNpHNBaY1FveHCLEARlRSQEuom2ebOxXPUE2dBv0JZqRnUNuoPTFGXpIrKrIetYidJFYlV4kYirePAx9FAiJwg5x6Y4w27lzmC2T3wkKh4jMagCUat+WicYKecckpFzTmSjsrygTyIhwQ2C0d2Lii56VQWTlXwYoII4HcEpuKoG5GLLJ6pHCpNgvLmm28ulcM8OerSohmiIMzYYDj00ENLqbW2KfXW3n1ZbsSNhGuvdIB9daoqFQi+K664onijkC4CYwxzwRQknjesHfOgXc4yRkhwU48CC6OeQNcowSLWgIdkAPe76mqpXnHUTYWlr9zrptI6ObfbQhYTsT+uusqda+Fb91b9nyhO/bzGXovmfjgY5v68EGwYAIZty5sTYWfoqb68cYJqC7GoIvbMd3UbJI5E4fB4iVmrxYPUPiEoUjmt18wRjPr7/ve/X/DJprh4lTxJatNiloqyWHU5jp16otLYGNJF9cXD5M2xmwhGbSkGtUif1mvmCNYNkb28wV5IZ0vZWPmvOETTSqBOuP4vCDYryG4CzpZgTWBxgn20BJsgspsYqiVYE1icYB8twSaI7CaGapxgIvO8MOujYcMvXO2Ec5qY3P9jH40TzKYCAVDxN2GaFMOILIhkCOnkPHfro4RzRAzEC62JpGu423lVo1CP/92XHJ3VoyKaYKDGCdYEUHP1IT0xSEJxvuFYqP5njmALhahpGbcl2LRQYkA4ZpZgcVDkyNhKgV2pDsHd+d62OiBu39BM7kxKZdy3MTVKMDE9J9kkJS/qLa8EWAFZKXeI5lD43Sk1grL5zqvkYcpNSTD6iwjqIVQqIYzqXs6HPJO6CGl59e2IxL7JbcnHOenGd7BwgOShtAWHaiaVTZwZY8psq/dgG/VrLN6qYPDWW29d7mkvwIwhOEBydXlroPs5lMVc5fKceOBkg9SEgEOf+vabZ8wlLwhy5MQgV6MEMyAPT9qjm0sPgQgiT4YI6hwScZdfQhDpkH7JPUgx2fqOx/pkszvG/XplkuSke6kXyTN+k8gEFwTmdVl1icjL7DCXUjfE7gfnIAQYts3IBCNNyqRNEKJduAxSICrJvLw7TLpdcQwCcedx+957712KLiEh7xLzF2FxM3WHm2Wpsw8acn2oQITD8am5h0BpkryvyyErstLq5hUHhcsxB+nN+RwIqF0KXmkC94zjOUsJjCS1Y34kL2P4aylieQLGbK/yHKYkVZhYvaXsufnBTd4f5q9M+qCnAI1MsDpnzCVV9XYIMCpX1qWzn4QZE1IQe9hizbnmgoAYFDECD2Lmt0GkpT4P7TEAhh30xIFGCFYHFFfR7dlEjlMZ2mzNGWRSbZveGBiZYDhYQQv1Rr0gEN0uW0sNcC6oCyoCsXCW/WLjeklvdmKOTLBREPdmj1KMgrPOZyZKsCYAfrP30TjBeEoMKWPPnjGmWbvEa4L01N77nzNCdbqfLT1+t16hcqlbO12auIzLSxz2hJocK8ud73UN2vc4i+jGCWbHYk4M4D0hHGL4n0rMohTQ1j28LItVhLUEYOeyrxmSFGvG22MbVUhx6SEnttJ4DuayyHVxu1XqYoQspv3Oy8MQGOpLX/rSG9paH4bRkk2wOzSbx52/yC33nf02hvVaNlvoN4vu9G3OimLzzk9LDjCBnS33nVNmA0Zg78eUjROs34C5D0HZ+zys652jHfodfNxrAT0ojIO0G3RJM0hfg7RZMIINAlzb5n8xMBbBRDrYrNTOE3VRDotjrj6VFiliN6jAnJRGlVAFjr3zjEgB1UFVUnkJ7uqL+vGskJfCT23FGlOnn3dEs5XUKonNVqec3BaVnL3Nxsz+rew1I/X6jvp0P+EskRkqWPKU+luoayyCReXkvN3O+GHib71Kn+e63xkR6ETQoKoIwmOTokIRiP3geNTH6VYbb44YcpTdkvNB1LEINh8AtX3OjYGWYDPGIRMh2Hysp7rh2TgyB5YGvS5qLzmybgcsJ80yapB6vuk/EYJlPSWFwaFIGoZzICfGoEMe58LCNG9qyBqKbdSGg2ITOYeEg8AJ4GgkzWIt41QcSUrPsl9sVSLq2bjHhkmXxIGB5Gx11WdSPfqWFpJE1Ta7LfUD9iRGc36IOeS8fess6zR9OFK9qU0XEyFYL66baz3V5Bqqn/PTTyrASfIQvtOB6uccedbVlMQuKMH6Iaq93/A6bFCE4jLrNZxuPWWtQ530SvEP2u9c7ahC9szabdDkYBPjzncfE5EwxJJeh0R7isX+ZG3ZJefZWyfR+TkdgI2getgahLWb0oGUOQlN0YwCl+yc1G9shvMvXOJ+bCIbiVHYnPprpIzJvlBz2RDIWXHopsu7Vdgt9iffO4t1rM9y9kaeTZ4QzGDSfxiVrWN/5QdzKGcO6fRakkGuiRAMgdikSBRkubKpvNfm9V6L425p9bnsYaed6WV3hsnX9bOLgR3TDVMC0I9oEyFYPyDq9+sVTE0Z6n7jDzMmac65iv36nY/7jRKMxDi4hOhLNXhzgrVRduqL60mPRDX5i6vVJ+JI7jmVkfgjgnHp/cXR3GZHG4lLdlZrUU9JXVB/3panz7ztD6dzuVOxJb9G5WlnIzs13K1iyzFJjlwCZ04azdGAxkxeL6kWatZY+lUppZ4xr7zKSQfmAS9OfwMjDbNg6RVIByDiJHBrogovO69xEnn6GjSeqC07CpGIOUphUMaijs0n5wH3kqJh1Oswkti4hOEo3hljm+1EJA6iHBVkPZNzAy1IU6NHOnA9hGiT7Upq9rSToHTMukMkIQwC9eM5hj82Mqdr42C/KwzC7aSZI8Hg1wuDFA3lwMphELdQbRslWH0S/YwyhPKQcHvdQOujX2Iy49QlbNCkZieiER/TTMpejkvoeSPYuIC1z3fHQEuwGeOMiRCsHulg29ge2eL5jHRMgg4LsSd7IgSrRzo4EZwQLr/IvZNMs52Ii+ziYeWAZ99zSmkiBeyNSAnnJKl70XfuNlfdNiSv3xBp4MTUt/XwFDkxxmcrHQXo7xe/+MXyZlqud05H5bSwxVz1HJ2XcxAtEdhfjGcJkxcUGJOzhZiWFMbnDecN7nnjnxIKYTN2XDTGxo1BrsYJxhEQEoJQxtykAG6igJdi8V0pW960ly1I/QCuOzL+R7jUitSdhkEdEEhGQAT1v0VxtjH1c5o6YU2ezZxoDv2aKy902NMU5sJD4wSztYf7jONzKqjJOD0AwdQL+o5DIVuM0EFdOZ/XhPN2IFwNcclnkYQchMztx5l5UQAEkVTuO+Q7ntwrPPSVvJr+9GHZATZtSAcJdnAmSQCbdtqA0XqSR5s6RP1hCNIhP2eZQdJJDBj8TrosJRyk6VmwZtGOeNnWBAYSpo8FWzj3k5IkB+f7TMJ+xTWBs56vyjYmjCRy4VPfSjTMQh2hEIYmSfKyDtOoxT2NS1g/gnXezwY5XDhoGoRU4OZU8g66hkIcNovaS6naXCUDw85lEu0bJ5iXDEi34zAxskQ5RDr8H7uGc6OWEI1jQvfjxpQSUHGI4X5eI+95DgMpyCt4OR6+42jjus/IZ0+0PjxPBXJKspeazaIi3Xd2IlVOqhAVbGyt2CeVzPEAf+KH/lKX9laLRVJ54AdH0j157UjeJkHaODwYDm48o08xxUE30jdOsH5c1isyTt1AAGKZTKQm8UaIzDIAApJXsgV31HKC7Aj1l+2lpiEVsZvchMgMYMjkAXNeMI3Cax7mapxgimBwKEnJuboCvwgiligJaAKIYqcmJHEkSIvd/xyFbnuNcbkkIWmDTGda4Va79bnj2ViYHaDGJ3kkiO3olDbFNSms4clhFJIBVvBlE6L4JgKKY2Y/tb71qQ8Oh2QlZjIncITweZUjhyJHN/Ge854XEm+zx4JG68Mtw+7d7eSyQQz8qPuYh+HoOCWI1Gsvcz9Yx9n40Qlr4xLWDRlUlklRN6mDnwtpdHzeVtRvDQOJJJXKVN4Wx4V0572VxhonlUNqPW+MfmkVY/WCyT14yHasrFEH6TP4apxgUYl5VQfuUouRaIFjHqw72CATy5kdIQydTqXGllBVrrw1lgqi5qx30jd1qh01lvWRdR8Esx3UFwnJOzURMy8wzeEt1C3byDmC1NR7GDduOSaCZKrO2FSoMbJ2JPEY0rqOmqS28+oqNhJhrPHirWoPXqp10JeYNk6wbpGO+m6PfuqDNCLAoBMYRr1NY9th45GNE6xbpIMKwN0MOA4W7SBJKqlEEHA7yRGX496KOogApEjH/VQ3UX95SU4WtgiR7UMMuX5z9FAOMCFVcdNxNSnJS+g4MZwNW5hymIvnjYN5SAxJcRwSr9RcXHE+SKN5aJMyApJIJZM4czam7VkO/qRVjMX5QDClBFMZ6RikCpaEsRe99mANE+MbNZrQKYn1dP+oS4impLtxCRsGsHEcgWHGqbflssed9z/uj2RgKNKWA8zEQ6ftapRgVJi3/+BIxt6ErZUghuMBGX4XnPUbRDHqCJfaPWqRSoujQbVQQYmCe/cK9UXFWT/pi7MhukKNZYMElZfN7NSi/6kghaGCzQkKG4dK853jk80PiBdVOE1Ea5Rgc01sEHWY5+vnOOX9XnPtgOwX6B3ljKtJrPFGYYSJEWwU4Npn/hcDLcFmjCtagrUEmzEMzBi4rYS1BJsxDMwYuGNJWN4nOYk5W0u1V1WNRbAWgZPHwLwRTE5L5rVbda+ogkgFqcl7lhMmSjGpoGl2auZc+5QNeL6pYxSa7KsX+Zoco3GCSZHLV4nai0CIWPvuL4QjUL24JrWCnhN+EtsTXhLdllYX2UZY4SrRBxH3vDVJzE8UXyTDvcQE/Y9h9OF/H7k3IS1hMP1BoqPHbdZzOR9EDk0eK1VZ2Usmah/43QOfcJn+zAWTYaCUBOQANL8xG/pWp9jE1TjBAJWDJRHA5ExkmDrEIDnhKEgJUdJPiDBMtnZYhEF8ilOHfTbtm8oYpL95Idiok2uf64+BlmD9cTRVLVqCTRU5+gPTEqw/jqaqRUuwqSJHf2BagvXH0VS1aAk2VeToD0xLsP44mqoWLcGmihz9gWkJ1h9HU9XivyIGe7DBlVSM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6" descr="data:image/png;base64,iVBORw0KGgoAAAANSUhEUgAAAGwAAACYCAYAAAABZQzCAAAebElEQVR4Xu3dV6x0VRUH8EMTpAoKSldBEKlKV0CxgihFQRFCEEJQXgjBBxIeDLwQSIAnYjCgEAvNUBQbAiodBGkqSAfpKB0bRcxvJ/8vh3HmTjt37oyck0zunTn77L326nuttfdZ7PXXX3+9aq+ZwcBiLcFmhlYF0JZgs0WvlmAzRq+WYC3BZg0DMwZva8Nags0YBmYM3FbCWoLNGAZmDNyxJOw///nPoum+/PLL1a9//evqiSeeqPbbb7/qLW95y6J7iy+++IyhZXrBHYtgr776anXbbbdV//rXv8rn9ttvr55//vnqAx/4QLXBBhtU//znP6ttttmmuuWWW8pvyy677PRiYkYgG4tgl19+efXAAw9UW221VXX33XdXq6yySnX99dcXAn3yk5+s3va2t1Vvf/vbqwsuuKDabLPNyneSuMIKK1Skc6mllqoQ/cknn6ze9a53Ve94xzuq++67r/y+6aabVltsscWMoHFyYI5FsO985zsF0e95z3sKAY455phCjPXXX7/68Ic/XP3jH/+oXnjhheq6666rlllmmWrllVeu7r333mqllVYqhBJ3Xn311avHHnusSCipJLFrrLFG9bGPfazabbfdJoeJGRlpLIKdfPLJBcl/+ctfCiHYLchnsw4++OCiHh999NHq61//ekFHbF7dpj344IPVa6+9Vq233nozgrKFBXMsgn3ve9+rHn/88eqqq66q1l133erzn/98ddJJJ1Uf+tCHqsMOO6z67W9/W4jHlr3yyivVOuusUyTppZdeqt797ncXQj377LPFtj399NNF8nw4LqTv3//+d7XxxhtXf/vb3wozUL8uzz788MNFdVKjmMJFMjEM6cUA2mj7yCOPFHVtHOo3fX/wgx+cObU7FsGuvfba6sILL6y23XbbglgS9YMf/KDYnxVXXLEg+DOf+Ux1zjnnFNX4/ve/vyDukksuqdZee+2iIkmn3//whz8UYi222GLVX//610IIiN9xxx1LmxdffLEQboklliiEufXWW6u3vvWtRR0bl2183/veV911112L2rCla621VumPJsAc2lLb+v7Upz41c2p3LIKZ9Le+9a3q73//e7XLLrsUZJMK0sDRIHVf/epXiy2DyC233LJIXOdVV5UQT2o9m4skRnWSvh122OEN/dSfJ7133nnnG8bqpooXVrGNPvpYBIMIn9/97nfVn/70p+JYUDcQDOEQu+SSS3Yl0uggv7mfHItgd9xxR3HnqSnqierxl6p75plnirqixhCVlKXdU089VW233XbFrlFTcff//Oc/F0IjOEkluRiAJFOxpM9HP/q0nKAeJ3lZtrC34DBP8wUj+MzVvF3LL7980TTsN5VPpYObc8a+rrbaauVZ9pVtZSIGuUYmGISdfvrpRf1svvnmBUDE4wgAxIQgPWusjTbaqAAbd97v2gEWAZdeeukyuY9+9KMVRmDDEPmhhx4qzyy33HLVxz/+8UJg/ViQWzog9qQuc/72t79d4KWa2W7ws5UcKhrGvBHH3J977rmyxHnve99bcANW60y2mopHSLbVWtU6dZBrZILpXGSDvdlkk00KQhELlzHquIsEIQJimoDJABqhEMNv2vjEEWAHtXP5n5MSSdM/L9NfqlbfJl8Pgw0y6abagIXjZX7WkwgGNvCaIwKTKvMwx9///veF+axdSSUpA7/nfAa5RiYYYH7yk58U7w/XM/Zf/vKXq4svvri42QDnYJAQXIYIxJ7K2H333YvLT5K233776p577in3eXC4DbfyGo1xwAEHVFdeeeUiRwT3UoNsJkSJW5LehbgQ5owzzijeKQ1x2WWXFea5//77qzXXXLMwVwix4YYbFrxgVNrhj3/8Y/GsEZBXrY9BrpEJ1qtzdgz30+90PaQjHEL0u+rP9ms7C/cRDA4Qr6lrLIIJOUEyu0P0OQskjl5n20gKieJIpPwRR2mLE00mdoza0Iaa8/xCq7umENx0PyMTjORYAFNdEB0PbtVVVy0i/9Of/rQ4CRCPaAjLvsXDSmAXgel0RlhUgnqMOl1Iddc0opvqb2SCBQDeEuehvtAdFbioUERvr+4YGJtgLWIni4GxCMbutFczGBh0i8NYBGsG1LaXYTDQEmwYbE1B25ZgU0CEYUBoCTYMtqagbUuwKSDCMCC0BBsGW1PQtiXYFBBhGBBagg2DrSlo2xJsCogwDAgtwYbB1hS0nVeCidJLwQgMy0rXL4U7IvwKdWbxWij455Vg6gmVcx999NGlRlEBS/JfahuSlZWN9V3+TLpFQYuyOJlqGWuXTO0ee+xRaimUJsgQeM7/MtnJw0nF+65mxDOy06lK9oz6Ezk5GV/pH2kfY8n4qtWQKUjBqvjeXnvtVf34xz8uCVn7BX75y1+WBC14MaE2MuXSSIqOFK9KXAYG8Oyzzz6lhKKJa14JJlV+6qmnVkcddVR1zTXXlI9clzoNk5RTUxOiGMWE7XBRdgBpyg4gyBYm3xWxHH/88aVcQIGOGvyddtqp+tnPflaQaSwVx/qEUElQv+28887Vd7/73ZJrU5IAeRBqI8fXvva1kofTpwosDKYoRjslDy7Mdtxxx5VaFO0VHilNAL9MuroMxTbGQkABcfUpmPHSSy8tWuTYY49trFhoXglW56iUCshKJ7vsb4o8IbnbRRogJgWo2uNqWWuI9fnCF76wqBRBu3qbQbiaJEIsQtTH6vZsHX5wpH3gDMMMMu4obSZGsLmAk7jE3Wrdp+WiPmXUqdBuyVma4YYbbqg+/elPT3Tf20QJdvXVV5daD2qRClT3zvawHaqg9t1336Ja/K5NbAPbxnaRAG39RWTVUn5XseR3iFXLj9t/85vflL5JDueH2lQfSCKzMYMq04Z061M110UXXbTIPnIsqFnFnggIZiqQCgev78rblDiwkxwoz/hNWfp8XBMlmE0RvMZU+ioBo44gG/JwK65NZSxExzaxf3bHQAzkQ0ycAPbH5ghOyq677lrusx92siC8++wUREI8opFmUm18BPNha3wQec899ywShlmUp0V1g5l0cVLYWQTk+CgqOuKII8rGjwMPPLCRkoluBJ8owQIAr4s0qHaFCJ6VgsyvfOUrxSbUNy902rC5uBbycT2CufTl+djHYW1bnvWXcwPmFA9lX0Gn7Y2Nm6993QtCsIXS/02oKPX/3P53vvOdpWoXg5C6G2+8sahBXuZ8XhMhmDXRz3/+86LqqD/lbtZjVBgbxB5xw1Oa7TfSp13ca1Kj0pa6wsXskIubbo9aSrgh0p4y251SJk5dkWJrMn0ai5fJVlKLtuZal7GvxjEGySFRbJyPS5WyZ9XXYzoq1tpLe+V+Bx10UFnXgU3d/6Dl18MQeCIEg0w7M5Vdn3feeWXS7AsOZQPYJZfJQqKPhSYbph2nQrEq+4eAsX3un3jiiWVvtd85Dp77xje+UZ1wwgkF0QhjpwybZzx1j5wEvyOIddjhhx9eSsdjX8GLKSzU2bvAYOsvSaK+qTyLY/34WOwjoLnoH+GtxZou2ZsIwcJBjDcOV0uedRlEn3vuuUVSOCPsECNOwhAmdsjfVBaRxG42gq1x1e0KxJMcqsx6Lc9pS7JJH4bIkRSxTVkr1tdZ9X4Dv/H8T6r0k6t+fxgJ6td2ogTrB0x7vz8GWoL1x9FUtWgJNlXk6A9MowSz0BTFFkUXoOUA+PCi2AxeG+PMrjDsgqTu0fccAgvR2BgLXDbDvdgsAVwLaRebwWFh8+rxSP25xzaxgWykcdmXRMwFjrnfnrcgZ1Prnmc21nuG05DTecCuL4FoXiAHxMKc95n4pnGz5dc9v4OPjTSuBbdIyahXowQ7//zzixcmGu8vwBFFtIA3JuLAe+Ji88g4FogivQGBoh3c5exiDIF4W5YGhxxySPEys4caAn24+xCFWBBqnQQx7knPYA7Iz1FJvEsREcsKGxAhVf8f+chHSh+8S0TSp/SKJYLfwIMREYoHCV5nlCCA+ZmLOXKuwKB/xDcnMAtx2Wb72c9+tniSo1yNEiwAkAKIE+vr5s3Ji0GoTX6JDHi2HpH3HSEQ3GXi2iZton87GCHNxcOsR0hGQUaeCXz1iEm9P+PYCUoruOrtI2md48drrM9jFBgbJxgOPfPMMwvXWcQiAkTjVhxOhflLreBYAdm0z/qFux0Xmiq96aabSkiIaqTmEElg2NpMzJDaMx4ExlVHWOqMJNtb7OwqBMhZIhjBYpdq05f/wUIaSaZxrK9Ih0V+pzrMMzk/S+DXs9qCOakja0NSDi/Z+DgKofJM4wQD9De/+c1iHxIhiE2gGnO0EMKREFlfh7NQNdqxB+5BBK4UDEZgBBPt168PFXTkkUcWG6QNZFt4izxAGERTs+wZSZYIxRBUH2ZAYJJBtVFTgraeI6meEW0Br6Axwum3rg7zDLtLfRqfGgQbeEPIZNEx7f7771/s5ThX4wTrVB1RdZBPMkgcbvW3Uz1EpdVPw0kwuK4u53q2U632Onkn/Ua1dS50ey186+rQ/ySNDRZNcQ3y3FQQDPI5HThTzA2n5gCUqEVqIoekCPlEJTpkjFoz6aRAqKQcCZFDVSBXH753Pu+ecUmBZ8MMnR4aR+Dss88u44k5UlnaYBI2kyepfxIatUviZRjAZl7acGK0r8NCaqk/24XBop05kGjt9UMKqWGO2ShXYxIGAaeddlohGKSZMAMc15gqAiRulBSk0qISf/jDHxYE+sTLMpkgkS20VBDD03+357XVDkGTsITQTg+NLfvRj3606IQ4do7dg9jkxqhlSI7apdqNTZ0LFrN/mE0IrQ6LvoXefvGLX5S/cm4YVFiMbcO4VOjnPve5Uo8yygmtjRGszi11rykqKWuxOpDdPCZIhryozaiZuheZsXp5XL3U26jtE9OcSyL6eX91DzYB7F51LHON0wjBrKuoDMaWKiBJWfjiTmoip5ZqU19EMtYkTHuORVQiglFJJIZqNbkgharh1ruXxSlnJ6fm/OpXvyqqCyyIn9QLac82Xw4KNcpzcyAKx4G65BSQNBd1mbOjOBHWV1GT9WfMTV85CC1wGNv/cJDjl4KPUdViIwSjUtgvEwIgDjJBAFNJvnN7rfQhvb6I/MQnPlGdddZZBRE+jozwDK7OCac56icnFvDQpDGoF14Y9QNhEM4OcvWpIE4O7wxx9Aex8nGxceDjuVliUNUIhdA5JwRTmFtyZ4gYNWnxnGcS2TcvOT8MJXAQT9O8LJoxozHAO6pabIRgvRaJda+pMx3RzdPTvq4S5bCywK73lcVyXW2636lq6mqo2/idC+C5Ft69Fr5+FyjI6anJRiN6rzKCbrAO6oA0SjB2SjaWKuGBZdWPQ10QjbtNpHNBaY1FveHCLEARlRSQEuom2ebOxXPUE2dBv0JZqRnUNuoPTFGXpIrKrIetYidJFYlV4kYirePAx9FAiJwg5x6Y4w27lzmC2T3wkKh4jMagCUat+WicYKecckpFzTmSjsrygTyIhwQ2C0d2Lii56VQWTlXwYoII4HcEpuKoG5GLLJ6pHCpNgvLmm28ulcM8OerSohmiIMzYYDj00ENLqbW2KfXW3n1ZbsSNhGuvdIB9daoqFQi+K664onijkC4CYwxzwRQknjesHfOgXc4yRkhwU48CC6OeQNcowSLWgIdkAPe76mqpXnHUTYWlr9zrptI6ObfbQhYTsT+uusqda+Fb91b9nyhO/bzGXovmfjgY5v68EGwYAIZty5sTYWfoqb68cYJqC7GoIvbMd3UbJI5E4fB4iVmrxYPUPiEoUjmt18wRjPr7/ve/X/DJprh4lTxJatNiloqyWHU5jp16otLYGNJF9cXD5M2xmwhGbSkGtUif1mvmCNYNkb28wV5IZ0vZWPmvOETTSqBOuP4vCDYryG4CzpZgTWBxgn20BJsgspsYqiVYE1icYB8twSaI7CaGapxgIvO8MOujYcMvXO2Ec5qY3P9jH40TzKYCAVDxN2GaFMOILIhkCOnkPHfro4RzRAzEC62JpGu423lVo1CP/92XHJ3VoyKaYKDGCdYEUHP1IT0xSEJxvuFYqP5njmALhahpGbcl2LRQYkA4ZpZgcVDkyNhKgV2pDsHd+d62OiBu39BM7kxKZdy3MTVKMDE9J9kkJS/qLa8EWAFZKXeI5lD43Sk1grL5zqvkYcpNSTD6iwjqIVQqIYzqXs6HPJO6CGl59e2IxL7JbcnHOenGd7BwgOShtAWHaiaVTZwZY8psq/dgG/VrLN6qYPDWW29d7mkvwIwhOEBydXlroPs5lMVc5fKceOBkg9SEgEOf+vabZ8wlLwhy5MQgV6MEMyAPT9qjm0sPgQgiT4YI6hwScZdfQhDpkH7JPUgx2fqOx/pkszvG/XplkuSke6kXyTN+k8gEFwTmdVl1icjL7DCXUjfE7gfnIAQYts3IBCNNyqRNEKJduAxSICrJvLw7TLpdcQwCcedx+957712KLiEh7xLzF2FxM3WHm2Wpsw8acn2oQITD8am5h0BpkryvyyErstLq5hUHhcsxB+nN+RwIqF0KXmkC94zjOUsJjCS1Y34kL2P4aylieQLGbK/yHKYkVZhYvaXsufnBTd4f5q9M+qCnAI1MsDpnzCVV9XYIMCpX1qWzn4QZE1IQe9hizbnmgoAYFDECD2Lmt0GkpT4P7TEAhh30xIFGCFYHFFfR7dlEjlMZ2mzNGWRSbZveGBiZYDhYQQv1Rr0gEN0uW0sNcC6oCyoCsXCW/WLjeklvdmKOTLBREPdmj1KMgrPOZyZKsCYAfrP30TjBeEoMKWPPnjGmWbvEa4L01N77nzNCdbqfLT1+t16hcqlbO12auIzLSxz2hJocK8ud73UN2vc4i+jGCWbHYk4M4D0hHGL4n0rMohTQ1j28LItVhLUEYOeyrxmSFGvG22MbVUhx6SEnttJ4DuayyHVxu1XqYoQspv3Oy8MQGOpLX/rSG9paH4bRkk2wOzSbx52/yC33nf02hvVaNlvoN4vu9G3OimLzzk9LDjCBnS33nVNmA0Zg78eUjROs34C5D0HZ+zys652jHfodfNxrAT0ojIO0G3RJM0hfg7RZMIINAlzb5n8xMBbBRDrYrNTOE3VRDotjrj6VFiliN6jAnJRGlVAFjr3zjEgB1UFVUnkJ7uqL+vGskJfCT23FGlOnn3dEs5XUKonNVqec3BaVnL3Nxsz+rew1I/X6jvp0P+EskRkqWPKU+luoayyCReXkvN3O+GHib71Kn+e63xkR6ETQoKoIwmOTokIRiP3geNTH6VYbb44YcpTdkvNB1LEINh8AtX3OjYGWYDPGIRMh2Hysp7rh2TgyB5YGvS5qLzmybgcsJ80yapB6vuk/EYJlPSWFwaFIGoZzICfGoEMe58LCNG9qyBqKbdSGg2ITOYeEg8AJ4GgkzWIt41QcSUrPsl9sVSLq2bjHhkmXxIGB5Gx11WdSPfqWFpJE1Ta7LfUD9iRGc36IOeS8fess6zR9OFK9qU0XEyFYL66baz3V5Bqqn/PTTyrASfIQvtOB6uccedbVlMQuKMH6Iaq93/A6bFCE4jLrNZxuPWWtQ530SvEP2u9c7ahC9szabdDkYBPjzncfE5EwxJJeh0R7isX+ZG3ZJefZWyfR+TkdgI2getgahLWb0oGUOQlN0YwCl+yc1G9shvMvXOJ+bCIbiVHYnPprpIzJvlBz2RDIWXHopsu7Vdgt9iffO4t1rM9y9kaeTZ4QzGDSfxiVrWN/5QdzKGcO6fRakkGuiRAMgdikSBRkubKpvNfm9V6L425p9bnsYaed6WV3hsnX9bOLgR3TDVMC0I9oEyFYPyDq9+sVTE0Z6n7jDzMmac65iv36nY/7jRKMxDi4hOhLNXhzgrVRduqL60mPRDX5i6vVJ+JI7jmVkfgjgnHp/cXR3GZHG4lLdlZrUU9JXVB/3panz7ztD6dzuVOxJb9G5WlnIzs13K1iyzFJjlwCZ04azdGAxkxeL6kWatZY+lUppZ4xr7zKSQfmAS9OfwMjDbNg6RVIByDiJHBrogovO69xEnn6GjSeqC07CpGIOUphUMaijs0n5wH3kqJh1Oswkti4hOEo3hljm+1EJA6iHBVkPZNzAy1IU6NHOnA9hGiT7Upq9rSToHTMukMkIQwC9eM5hj82Mqdr42C/KwzC7aSZI8Hg1wuDFA3lwMphELdQbRslWH0S/YwyhPKQcHvdQOujX2Iy49QlbNCkZieiER/TTMpejkvoeSPYuIC1z3fHQEuwGeOMiRCsHulg29ge2eL5jHRMgg4LsSd7IgSrRzo4EZwQLr/IvZNMs52Ii+ziYeWAZ99zSmkiBeyNSAnnJKl70XfuNlfdNiSv3xBp4MTUt/XwFDkxxmcrHQXo7xe/+MXyZlqud05H5bSwxVz1HJ2XcxAtEdhfjGcJkxcUGJOzhZiWFMbnDecN7nnjnxIKYTN2XDTGxo1BrsYJxhEQEoJQxtykAG6igJdi8V0pW960ly1I/QCuOzL+R7jUitSdhkEdEEhGQAT1v0VxtjH1c5o6YU2ezZxoDv2aKy902NMU5sJD4wSztYf7jONzKqjJOD0AwdQL+o5DIVuM0EFdOZ/XhPN2IFwNcclnkYQchMztx5l5UQAEkVTuO+Q7ntwrPPSVvJr+9GHZATZtSAcJdnAmSQCbdtqA0XqSR5s6RP1hCNIhP2eZQdJJDBj8TrosJRyk6VmwZtGOeNnWBAYSpo8FWzj3k5IkB+f7TMJ+xTWBs56vyjYmjCRy4VPfSjTMQh2hEIYmSfKyDtOoxT2NS1g/gnXezwY5XDhoGoRU4OZU8g66hkIcNovaS6naXCUDw85lEu0bJ5iXDEi34zAxskQ5RDr8H7uGc6OWEI1jQvfjxpQSUHGI4X5eI+95DgMpyCt4OR6+42jjus/IZ0+0PjxPBXJKspeazaIi3Xd2IlVOqhAVbGyt2CeVzPEAf+KH/lKX9laLRVJ54AdH0j157UjeJkHaODwYDm48o08xxUE30jdOsH5c1isyTt1AAGKZTKQm8UaIzDIAApJXsgV31HKC7Aj1l+2lpiEVsZvchMgMYMjkAXNeMI3Cax7mapxgimBwKEnJuboCvwgiligJaAKIYqcmJHEkSIvd/xyFbnuNcbkkIWmDTGda4Va79bnj2ViYHaDGJ3kkiO3olDbFNSms4clhFJIBVvBlE6L4JgKKY2Y/tb71qQ8Oh2QlZjIncITweZUjhyJHN/Ge854XEm+zx4JG68Mtw+7d7eSyQQz8qPuYh+HoOCWI1Gsvcz9Yx9n40Qlr4xLWDRlUlklRN6mDnwtpdHzeVtRvDQOJJJXKVN4Wx4V0572VxhonlUNqPW+MfmkVY/WCyT14yHasrFEH6TP4apxgUYl5VQfuUouRaIFjHqw72CATy5kdIQydTqXGllBVrrw1lgqi5qx30jd1qh01lvWRdR8Esx3UFwnJOzURMy8wzeEt1C3byDmC1NR7GDduOSaCZKrO2FSoMbJ2JPEY0rqOmqS28+oqNhJhrPHirWoPXqp10JeYNk6wbpGO+m6PfuqDNCLAoBMYRr1NY9th45GNE6xbpIMKwN0MOA4W7SBJKqlEEHA7yRGX496KOogApEjH/VQ3UX95SU4WtgiR7UMMuX5z9FAOMCFVcdNxNSnJS+g4MZwNW5hymIvnjYN5SAxJcRwSr9RcXHE+SKN5aJMyApJIJZM4czam7VkO/qRVjMX5QDClBFMZ6RikCpaEsRe99mANE+MbNZrQKYn1dP+oS4impLtxCRsGsHEcgWHGqbflssed9z/uj2RgKNKWA8zEQ6ftapRgVJi3/+BIxt6ErZUghuMBGX4XnPUbRDHqCJfaPWqRSoujQbVQQYmCe/cK9UXFWT/pi7MhukKNZYMElZfN7NSi/6kghaGCzQkKG4dK853jk80PiBdVOE1Ea5Rgc01sEHWY5+vnOOX9XnPtgOwX6B3ljKtJrPFGYYSJEWwU4Npn/hcDLcFmjCtagrUEmzEMzBi4rYS1BJsxDMwYuGNJWN4nOYk5W0u1V1WNRbAWgZPHwLwRTE5L5rVbda+ogkgFqcl7lhMmSjGpoGl2auZc+5QNeL6pYxSa7KsX+Zoco3GCSZHLV4nai0CIWPvuL4QjUL24JrWCnhN+EtsTXhLdllYX2UZY4SrRBxH3vDVJzE8UXyTDvcQE/Y9h9OF/H7k3IS1hMP1BoqPHbdZzOR9EDk0eK1VZ2Usmah/43QOfcJn+zAWTYaCUBOQANL8xG/pWp9jE1TjBAJWDJRHA5ExkmDrEIDnhKEgJUdJPiDBMtnZYhEF8ilOHfTbtm8oYpL95Idiok2uf64+BlmD9cTRVLVqCTRU5+gPTEqw/jqaqRUuwqSJHf2BagvXH0VS1aAk2VeToD0xLsP44mqoWLcGmihz9gWkJ1h9HU9XivyIGe7DBlVSM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2508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8" descr="data:image/png;base64,iVBORw0KGgoAAAANSUhEUgAAAGwAAACYCAYAAAABZQzCAAAebElEQVR4Xu3dV6x0VRUH8EMTpAoKSldBEKlKV0CxgihFQRFCEEJQXgjBBxIeDLwQSIAnYjCgEAvNUBQbAiodBGkqSAfpKB0bRcxvJ/8vh3HmTjt37oyck0zunTn77L326nuttfdZ7PXXX3+9aq+ZwcBiLcFmhlYF0JZgs0WvlmAzRq+WYC3BZg0DMwZva8Nags0YBmYM3FbCWoLNGAZmDNyxJOw///nPoum+/PLL1a9//evqiSeeqPbbb7/qLW95y6J7iy+++IyhZXrBHYtgr776anXbbbdV//rXv8rn9ttvr55//vnqAx/4QLXBBhtU//znP6ttttmmuuWWW8pvyy677PRiYkYgG4tgl19+efXAAw9UW221VXX33XdXq6yySnX99dcXAn3yk5+s3va2t1Vvf/vbqwsuuKDabLPNyneSuMIKK1Skc6mllqoQ/cknn6ze9a53Ve94xzuq++67r/y+6aabVltsscWMoHFyYI5FsO985zsF0e95z3sKAY455phCjPXXX7/68Ic/XP3jH/+oXnjhheq6666rlllmmWrllVeu7r333mqllVYqhBJ3Xn311avHHnusSCipJLFrrLFG9bGPfazabbfdJoeJGRlpLIKdfPLJBcl/+ctfCiHYLchnsw4++OCiHh999NHq61//ekFHbF7dpj344IPVa6+9Vq233nozgrKFBXMsgn3ve9+rHn/88eqqq66q1l133erzn/98ddJJJ1Uf+tCHqsMOO6z67W9/W4jHlr3yyivVOuusUyTppZdeqt797ncXQj377LPFtj399NNF8nw4LqTv3//+d7XxxhtXf/vb3wozUL8uzz788MNFdVKjmMJFMjEM6cUA2mj7yCOPFHVtHOo3fX/wgx+cObU7FsGuvfba6sILL6y23XbbglgS9YMf/KDYnxVXXLEg+DOf+Ux1zjnnFNX4/ve/vyDukksuqdZee+2iIkmn3//whz8UYi222GLVX//610IIiN9xxx1LmxdffLEQboklliiEufXWW6u3vvWtRR0bl2183/veV911112L2rCla621VumPJsAc2lLb+v7Upz41c2p3LIKZ9Le+9a3q73//e7XLLrsUZJMK0sDRIHVf/epXiy2DyC233LJIXOdVV5UQT2o9m4skRnWSvh122OEN/dSfJ7133nnnG8bqpooXVrGNPvpYBIMIn9/97nfVn/70p+JYUDcQDOEQu+SSS3Yl0uggv7mfHItgd9xxR3HnqSnqierxl6p75plnirqixhCVlKXdU089VW233XbFrlFTcff//Oc/F0IjOEkluRiAJFOxpM9HP/q0nKAeJ3lZtrC34DBP8wUj+MzVvF3LL7980TTsN5VPpYObc8a+rrbaauVZ9pVtZSIGuUYmGISdfvrpRf1svvnmBUDE4wgAxIQgPWusjTbaqAAbd97v2gEWAZdeeukyuY9+9KMVRmDDEPmhhx4qzyy33HLVxz/+8UJg/ViQWzog9qQuc/72t79d4KWa2W7ws5UcKhrGvBHH3J977rmyxHnve99bcANW60y2mopHSLbVWtU6dZBrZILpXGSDvdlkk00KQhELlzHquIsEIQJimoDJABqhEMNv2vjEEWAHtXP5n5MSSdM/L9NfqlbfJl8Pgw0y6abagIXjZX7WkwgGNvCaIwKTKvMwx9///veF+axdSSUpA7/nfAa5RiYYYH7yk58U7w/XM/Zf/vKXq4svvri42QDnYJAQXIYIxJ7K2H333YvLT5K233776p577in3eXC4DbfyGo1xwAEHVFdeeeUiRwT3UoNsJkSJW5LehbgQ5owzzijeKQ1x2WWXFea5//77qzXXXLMwVwix4YYbFrxgVNrhj3/8Y/GsEZBXrY9BrpEJ1qtzdgz30+90PaQjHEL0u+rP9ms7C/cRDA4Qr6lrLIIJOUEyu0P0OQskjl5n20gKieJIpPwRR2mLE00mdoza0Iaa8/xCq7umENx0PyMTjORYAFNdEB0PbtVVVy0i/9Of/rQ4CRCPaAjLvsXDSmAXgel0RlhUgnqMOl1Iddc0opvqb2SCBQDeEuehvtAdFbioUERvr+4YGJtgLWIni4GxCMbutFczGBh0i8NYBGsG1LaXYTDQEmwYbE1B25ZgU0CEYUBoCTYMtqagbUuwKSDCMCC0BBsGW1PQtiXYFBBhGBBagg2DrSlo2xJsCogwDAgtwYbB1hS0nVeCidJLwQgMy0rXL4U7IvwKdWbxWij455Vg6gmVcx999NGlRlEBS/JfahuSlZWN9V3+TLpFQYuyOJlqGWuXTO0ee+xRaimUJsgQeM7/MtnJw0nF+65mxDOy06lK9oz6Ezk5GV/pH2kfY8n4qtWQKUjBqvjeXnvtVf34xz8uCVn7BX75y1+WBC14MaE2MuXSSIqOFK9KXAYG8Oyzzz6lhKKJa14JJlV+6qmnVkcddVR1zTXXlI9clzoNk5RTUxOiGMWE7XBRdgBpyg4gyBYm3xWxHH/88aVcQIGOGvyddtqp+tnPflaQaSwVx/qEUElQv+28887Vd7/73ZJrU5IAeRBqI8fXvva1kofTpwosDKYoRjslDy7Mdtxxx5VaFO0VHilNAL9MuroMxTbGQkABcfUpmPHSSy8tWuTYY49trFhoXglW56iUCshKJ7vsb4o8IbnbRRogJgWo2uNqWWuI9fnCF76wqBRBu3qbQbiaJEIsQtTH6vZsHX5wpH3gDMMMMu4obSZGsLmAk7jE3Wrdp+WiPmXUqdBuyVma4YYbbqg+/elPT3Tf20QJdvXVV5daD2qRClT3zvawHaqg9t1336Ja/K5NbAPbxnaRAG39RWTVUn5XseR3iFXLj9t/85vflL5JDueH2lQfSCKzMYMq04Z061M110UXXbTIPnIsqFnFnggIZiqQCgev78rblDiwkxwoz/hNWfp8XBMlmE0RvMZU+ioBo44gG/JwK65NZSxExzaxf3bHQAzkQ0ycAPbH5ghOyq677lrusx92siC8++wUREI8opFmUm18BPNha3wQec899ywShlmUp0V1g5l0cVLYWQTk+CgqOuKII8rGjwMPPLCRkoluBJ8owQIAr4s0qHaFCJ6VgsyvfOUrxSbUNy902rC5uBbycT2CufTl+djHYW1bnvWXcwPmFA9lX0Gn7Y2Nm6993QtCsIXS/02oKPX/3P53vvOdpWoXg5C6G2+8sahBXuZ8XhMhmDXRz3/+86LqqD/lbtZjVBgbxB5xw1Oa7TfSp13ca1Kj0pa6wsXskIubbo9aSrgh0p4y251SJk5dkWJrMn0ai5fJVlKLtuZal7GvxjEGySFRbJyPS5WyZ9XXYzoq1tpLe+V+Bx10UFnXgU3d/6Dl18MQeCIEg0w7M5Vdn3feeWXS7AsOZQPYJZfJQqKPhSYbph2nQrEq+4eAsX3un3jiiWVvtd85Dp77xje+UZ1wwgkF0QhjpwybZzx1j5wEvyOIddjhhx9eSsdjX8GLKSzU2bvAYOsvSaK+qTyLY/34WOwjoLnoH+GtxZou2ZsIwcJBjDcOV0uedRlEn3vuuUVSOCPsECNOwhAmdsjfVBaRxG42gq1x1e0KxJMcqsx6Lc9pS7JJH4bIkRSxTVkr1tdZ9X4Dv/H8T6r0k6t+fxgJ6td2ogTrB0x7vz8GWoL1x9FUtWgJNlXk6A9MowSz0BTFFkUXoOUA+PCi2AxeG+PMrjDsgqTu0fccAgvR2BgLXDbDvdgsAVwLaRebwWFh8+rxSP25xzaxgWykcdmXRMwFjrnfnrcgZ1Prnmc21nuG05DTecCuL4FoXiAHxMKc95n4pnGz5dc9v4OPjTSuBbdIyahXowQ7//zzixcmGu8vwBFFtIA3JuLAe+Ji88g4FogivQGBoh3c5exiDIF4W5YGhxxySPEys4caAn24+xCFWBBqnQQx7knPYA7Iz1FJvEsREcsKGxAhVf8f+chHSh+8S0TSp/SKJYLfwIMREYoHCV5nlCCA+ZmLOXKuwKB/xDcnMAtx2Wb72c9+tniSo1yNEiwAkAKIE+vr5s3Ji0GoTX6JDHi2HpH3HSEQ3GXi2iZton87GCHNxcOsR0hGQUaeCXz1iEm9P+PYCUoruOrtI2md48drrM9jFBgbJxgOPfPMMwvXWcQiAkTjVhxOhflLreBYAdm0z/qFux0Xmiq96aabSkiIaqTmEElg2NpMzJDaMx4ExlVHWOqMJNtb7OwqBMhZIhjBYpdq05f/wUIaSaZxrK9Ih0V+pzrMMzk/S+DXs9qCOakja0NSDi/Z+DgKofJM4wQD9De/+c1iHxIhiE2gGnO0EMKREFlfh7NQNdqxB+5BBK4UDEZgBBPt168PFXTkkUcWG6QNZFt4izxAGERTs+wZSZYIxRBUH2ZAYJJBtVFTgraeI6meEW0Br6Axwum3rg7zDLtLfRqfGgQbeEPIZNEx7f7771/s5ThX4wTrVB1RdZBPMkgcbvW3Uz1EpdVPw0kwuK4u53q2U632Onkn/Ua1dS50ey186+rQ/ySNDRZNcQ3y3FQQDPI5HThTzA2n5gCUqEVqIoekCPlEJTpkjFoz6aRAqKQcCZFDVSBXH753Pu+ecUmBZ8MMnR4aR+Dss88u44k5UlnaYBI2kyepfxIatUviZRjAZl7acGK0r8NCaqk/24XBop05kGjt9UMKqWGO2ShXYxIGAaeddlohGKSZMAMc15gqAiRulBSk0qISf/jDHxYE+sTLMpkgkS20VBDD03+357XVDkGTsITQTg+NLfvRj3606IQ4do7dg9jkxqhlSI7apdqNTZ0LFrN/mE0IrQ6LvoXefvGLX5S/cm4YVFiMbcO4VOjnPve5Uo8yygmtjRGszi11rykqKWuxOpDdPCZIhryozaiZuheZsXp5XL3U26jtE9OcSyL6eX91DzYB7F51LHON0wjBrKuoDMaWKiBJWfjiTmoip5ZqU19EMtYkTHuORVQiglFJJIZqNbkgharh1ruXxSlnJ6fm/OpXvyqqCyyIn9QLac82Xw4KNcpzcyAKx4G65BSQNBd1mbOjOBHWV1GT9WfMTV85CC1wGNv/cJDjl4KPUdViIwSjUtgvEwIgDjJBAFNJvnN7rfQhvb6I/MQnPlGdddZZBRE+jozwDK7OCac56icnFvDQpDGoF14Y9QNhEM4OcvWpIE4O7wxx9Aex8nGxceDjuVliUNUIhdA5JwRTmFtyZ4gYNWnxnGcS2TcvOT8MJXAQT9O8LJoxozHAO6pabIRgvRaJda+pMx3RzdPTvq4S5bCywK73lcVyXW2636lq6mqo2/idC+C5Ft69Fr5+FyjI6anJRiN6rzKCbrAO6oA0SjB2SjaWKuGBZdWPQ10QjbtNpHNBaY1FveHCLEARlRSQEuom2ebOxXPUE2dBv0JZqRnUNuoPTFGXpIrKrIetYidJFYlV4kYirePAx9FAiJwg5x6Y4w27lzmC2T3wkKh4jMagCUat+WicYKecckpFzTmSjsrygTyIhwQ2C0d2Lii56VQWTlXwYoII4HcEpuKoG5GLLJ6pHCpNgvLmm28ulcM8OerSohmiIMzYYDj00ENLqbW2KfXW3n1ZbsSNhGuvdIB9daoqFQi+K664onijkC4CYwxzwRQknjesHfOgXc4yRkhwU48CC6OeQNcowSLWgIdkAPe76mqpXnHUTYWlr9zrptI6ObfbQhYTsT+uusqda+Fb91b9nyhO/bzGXovmfjgY5v68EGwYAIZty5sTYWfoqb68cYJqC7GoIvbMd3UbJI5E4fB4iVmrxYPUPiEoUjmt18wRjPr7/ve/X/DJprh4lTxJatNiloqyWHU5jp16otLYGNJF9cXD5M2xmwhGbSkGtUif1mvmCNYNkb28wV5IZ0vZWPmvOETTSqBOuP4vCDYryG4CzpZgTWBxgn20BJsgspsYqiVYE1icYB8twSaI7CaGapxgIvO8MOujYcMvXO2Ec5qY3P9jH40TzKYCAVDxN2GaFMOILIhkCOnkPHfro4RzRAzEC62JpGu423lVo1CP/92XHJ3VoyKaYKDGCdYEUHP1IT0xSEJxvuFYqP5njmALhahpGbcl2LRQYkA4ZpZgcVDkyNhKgV2pDsHd+d62OiBu39BM7kxKZdy3MTVKMDE9J9kkJS/qLa8EWAFZKXeI5lD43Sk1grL5zqvkYcpNSTD6iwjqIVQqIYzqXs6HPJO6CGl59e2IxL7JbcnHOenGd7BwgOShtAWHaiaVTZwZY8psq/dgG/VrLN6qYPDWW29d7mkvwIwhOEBydXlroPs5lMVc5fKceOBkg9SEgEOf+vabZ8wlLwhy5MQgV6MEMyAPT9qjm0sPgQgiT4YI6hwScZdfQhDpkH7JPUgx2fqOx/pkszvG/XplkuSke6kXyTN+k8gEFwTmdVl1icjL7DCXUjfE7gfnIAQYts3IBCNNyqRNEKJduAxSICrJvLw7TLpdcQwCcedx+957712KLiEh7xLzF2FxM3WHm2Wpsw8acn2oQITD8am5h0BpkryvyyErstLq5hUHhcsxB+nN+RwIqF0KXmkC94zjOUsJjCS1Y34kL2P4aylieQLGbK/yHKYkVZhYvaXsufnBTd4f5q9M+qCnAI1MsDpnzCVV9XYIMCpX1qWzn4QZE1IQe9hizbnmgoAYFDECD2Lmt0GkpT4P7TEAhh30xIFGCFYHFFfR7dlEjlMZ2mzNGWRSbZveGBiZYDhYQQv1Rr0gEN0uW0sNcC6oCyoCsXCW/WLjeklvdmKOTLBREPdmj1KMgrPOZyZKsCYAfrP30TjBeEoMKWPPnjGmWbvEa4L01N77nzNCdbqfLT1+t16hcqlbO12auIzLSxz2hJocK8ud73UN2vc4i+jGCWbHYk4M4D0hHGL4n0rMohTQ1j28LItVhLUEYOeyrxmSFGvG22MbVUhx6SEnttJ4DuayyHVxu1XqYoQspv3Oy8MQGOpLX/rSG9paH4bRkk2wOzSbx52/yC33nf02hvVaNlvoN4vu9G3OimLzzk9LDjCBnS33nVNmA0Zg78eUjROs34C5D0HZ+zys652jHfodfNxrAT0ojIO0G3RJM0hfg7RZMIINAlzb5n8xMBbBRDrYrNTOE3VRDotjrj6VFiliN6jAnJRGlVAFjr3zjEgB1UFVUnkJ7uqL+vGskJfCT23FGlOnn3dEs5XUKonNVqec3BaVnL3Nxsz+rew1I/X6jvp0P+EskRkqWPKU+luoayyCReXkvN3O+GHib71Kn+e63xkR6ETQoKoIwmOTokIRiP3geNTH6VYbb44YcpTdkvNB1LEINh8AtX3OjYGWYDPGIRMh2Hysp7rh2TgyB5YGvS5qLzmybgcsJ80yapB6vuk/EYJlPSWFwaFIGoZzICfGoEMe58LCNG9qyBqKbdSGg2ITOYeEg8AJ4GgkzWIt41QcSUrPsl9sVSLq2bjHhkmXxIGB5Gx11WdSPfqWFpJE1Ta7LfUD9iRGc36IOeS8fess6zR9OFK9qU0XEyFYL66baz3V5Bqqn/PTTyrASfIQvtOB6uccedbVlMQuKMH6Iaq93/A6bFCE4jLrNZxuPWWtQ530SvEP2u9c7ahC9szabdDkYBPjzncfE5EwxJJeh0R7isX+ZG3ZJefZWyfR+TkdgI2getgahLWb0oGUOQlN0YwCl+yc1G9shvMvXOJ+bCIbiVHYnPprpIzJvlBz2RDIWXHopsu7Vdgt9iffO4t1rM9y9kaeTZ4QzGDSfxiVrWN/5QdzKGcO6fRakkGuiRAMgdikSBRkubKpvNfm9V6L425p9bnsYaed6WV3hsnX9bOLgR3TDVMC0I9oEyFYPyDq9+sVTE0Z6n7jDzMmac65iv36nY/7jRKMxDi4hOhLNXhzgrVRduqL60mPRDX5i6vVJ+JI7jmVkfgjgnHp/cXR3GZHG4lLdlZrUU9JXVB/3panz7ztD6dzuVOxJb9G5WlnIzs13K1iyzFJjlwCZ04azdGAxkxeL6kWatZY+lUppZ4xr7zKSQfmAS9OfwMjDbNg6RVIByDiJHBrogovO69xEnn6GjSeqC07CpGIOUphUMaijs0n5wH3kqJh1Oswkti4hOEo3hljm+1EJA6iHBVkPZNzAy1IU6NHOnA9hGiT7Upq9rSToHTMukMkIQwC9eM5hj82Mqdr42C/KwzC7aSZI8Hg1wuDFA3lwMphELdQbRslWH0S/YwyhPKQcHvdQOujX2Iy49QlbNCkZieiER/TTMpejkvoeSPYuIC1z3fHQEuwGeOMiRCsHulg29ge2eL5jHRMgg4LsSd7IgSrRzo4EZwQLr/IvZNMs52Ii+ziYeWAZ99zSmkiBeyNSAnnJKl70XfuNlfdNiSv3xBp4MTUt/XwFDkxxmcrHQXo7xe/+MXyZlqud05H5bSwxVz1HJ2XcxAtEdhfjGcJkxcUGJOzhZiWFMbnDecN7nnjnxIKYTN2XDTGxo1BrsYJxhEQEoJQxtykAG6igJdi8V0pW960ly1I/QCuOzL+R7jUitSdhkEdEEhGQAT1v0VxtjH1c5o6YU2ezZxoDv2aKy902NMU5sJD4wSztYf7jONzKqjJOD0AwdQL+o5DIVuM0EFdOZ/XhPN2IFwNcclnkYQchMztx5l5UQAEkVTuO+Q7ntwrPPSVvJr+9GHZATZtSAcJdnAmSQCbdtqA0XqSR5s6RP1hCNIhP2eZQdJJDBj8TrosJRyk6VmwZtGOeNnWBAYSpo8FWzj3k5IkB+f7TMJ+xTWBs56vyjYmjCRy4VPfSjTMQh2hEIYmSfKyDtOoxT2NS1g/gnXezwY5XDhoGoRU4OZU8g66hkIcNovaS6naXCUDw85lEu0bJ5iXDEi34zAxskQ5RDr8H7uGc6OWEI1jQvfjxpQSUHGI4X5eI+95DgMpyCt4OR6+42jjus/IZ0+0PjxPBXJKspeazaIi3Xd2IlVOqhAVbGyt2CeVzPEAf+KH/lKX9laLRVJ54AdH0j157UjeJkHaODwYDm48o08xxUE30jdOsH5c1isyTt1AAGKZTKQm8UaIzDIAApJXsgV31HKC7Aj1l+2lpiEVsZvchMgMYMjkAXNeMI3Cax7mapxgimBwKEnJuboCvwgiligJaAKIYqcmJHEkSIvd/xyFbnuNcbkkIWmDTGda4Va79bnj2ViYHaDGJ3kkiO3olDbFNSms4clhFJIBVvBlE6L4JgKKY2Y/tb71qQ8Oh2QlZjIncITweZUjhyJHN/Ge854XEm+zx4JG68Mtw+7d7eSyQQz8qPuYh+HoOCWI1Gsvcz9Yx9n40Qlr4xLWDRlUlklRN6mDnwtpdHzeVtRvDQOJJJXKVN4Wx4V0572VxhonlUNqPW+MfmkVY/WCyT14yHasrFEH6TP4apxgUYl5VQfuUouRaIFjHqw72CATy5kdIQydTqXGllBVrrw1lgqi5qx30jd1qh01lvWRdR8Esx3UFwnJOzURMy8wzeEt1C3byDmC1NR7GDduOSaCZKrO2FSoMbJ2JPEY0rqOmqS28+oqNhJhrPHirWoPXqp10JeYNk6wbpGO+m6PfuqDNCLAoBMYRr1NY9th45GNE6xbpIMKwN0MOA4W7SBJKqlEEHA7yRGX496KOogApEjH/VQ3UX95SU4WtgiR7UMMuX5z9FAOMCFVcdNxNSnJS+g4MZwNW5hymIvnjYN5SAxJcRwSr9RcXHE+SKN5aJMyApJIJZM4czam7VkO/qRVjMX5QDClBFMZ6RikCpaEsRe99mANE+MbNZrQKYn1dP+oS4impLtxCRsGsHEcgWHGqbflssed9z/uj2RgKNKWA8zEQ6ftapRgVJi3/+BIxt6ErZUghuMBGX4XnPUbRDHqCJfaPWqRSoujQbVQQYmCe/cK9UXFWT/pi7MhukKNZYMElZfN7NSi/6kghaGCzQkKG4dK853jk80PiBdVOE1Ea5Rgc01sEHWY5+vnOOX9XnPtgOwX6B3ljKtJrPFGYYSJEWwU4Npn/hcDLcFmjCtagrUEmzEMzBi4rYS1BJsxDMwYuGNJWN4nOYk5W0u1V1WNRbAWgZPHwLwRTE5L5rVbda+ogkgFqcl7lhMmSjGpoGl2auZc+5QNeL6pYxSa7KsX+Zoco3GCSZHLV4nai0CIWPvuL4QjUL24JrWCnhN+EtsTXhLdllYX2UZY4SrRBxH3vDVJzE8UXyTDvcQE/Y9h9OF/H7k3IS1hMP1BoqPHbdZzOR9EDk0eK1VZ2Usmah/43QOfcJn+zAWTYaCUBOQANL8xG/pWp9jE1TjBAJWDJRHA5ExkmDrEIDnhKEgJUdJPiDBMtnZYhEF8ilOHfTbtm8oYpL95Idiok2uf64+BlmD9cTRVLVqCTRU5+gPTEqw/jqaqRUuwqSJHf2BagvXH0VS1aAk2VeToD0xLsP44mqoWLcGmihz9gWkJ1h9HU9XivyIGe7DBlVSM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0" descr="data:image/png;base64,iVBORw0KGgoAAAANSUhEUgAAAGwAAACYCAYAAAABZQzCAAAebElEQVR4Xu3dV6x0VRUH8EMTpAoKSldBEKlKV0CxgihFQRFCEEJQXgjBBxIeDLwQSIAnYjCgEAvNUBQbAiodBGkqSAfpKB0bRcxvJ/8vh3HmTjt37oyck0zunTn77L326nuttfdZ7PXXX3+9aq+ZwcBiLcFmhlYF0JZgs0WvlmAzRq+WYC3BZg0DMwZva8Nags0YBmYM3FbCWoLNGAZmDNyxJOw///nPoum+/PLL1a9//evqiSeeqPbbb7/qLW95y6J7iy+++IyhZXrBHYtgr776anXbbbdV//rXv8rn9ttvr55//vnqAx/4QLXBBhtU//znP6ttttmmuuWWW8pvyy677PRiYkYgG4tgl19+efXAAw9UW221VXX33XdXq6yySnX99dcXAn3yk5+s3va2t1Vvf/vbqwsuuKDabLPNyneSuMIKK1Skc6mllqoQ/cknn6ze9a53Ve94xzuq++67r/y+6aabVltsscWMoHFyYI5FsO985zsF0e95z3sKAY455phCjPXXX7/68Ic/XP3jH/+oXnjhheq6666rlllmmWrllVeu7r333mqllVYqhBJ3Xn311avHHnusSCipJLFrrLFG9bGPfazabbfdJoeJGRlpLIKdfPLJBcl/+ctfCiHYLchnsw4++OCiHh999NHq61//ekFHbF7dpj344IPVa6+9Vq233nozgrKFBXMsgn3ve9+rHn/88eqqq66q1l133erzn/98ddJJJ1Uf+tCHqsMOO6z67W9/W4jHlr3yyivVOuusUyTppZdeqt797ncXQj377LPFtj399NNF8nw4LqTv3//+d7XxxhtXf/vb3wozUL8uzz788MNFdVKjmMJFMjEM6cUA2mj7yCOPFHVtHOo3fX/wgx+cObU7FsGuvfba6sILL6y23XbbglgS9YMf/KDYnxVXXLEg+DOf+Ux1zjnnFNX4/ve/vyDukksuqdZee+2iIkmn3//whz8UYi222GLVX//610IIiN9xxx1LmxdffLEQboklliiEufXWW6u3vvWtRR0bl2183/veV911112L2rCla621VumPJsAc2lLb+v7Upz41c2p3LIKZ9Le+9a3q73//e7XLLrsUZJMK0sDRIHVf/epXiy2DyC233LJIXOdVV5UQT2o9m4skRnWSvh122OEN/dSfJ7133nnnG8bqpooXVrGNPvpYBIMIn9/97nfVn/70p+JYUDcQDOEQu+SSS3Yl0uggv7mfHItgd9xxR3HnqSnqierxl6p75plnirqixhCVlKXdU089VW233XbFrlFTcff//Oc/F0IjOEkluRiAJFOxpM9HP/q0nKAeJ3lZtrC34DBP8wUj+MzVvF3LL7980TTsN5VPpYObc8a+rrbaauVZ9pVtZSIGuUYmGISdfvrpRf1svvnmBUDE4wgAxIQgPWusjTbaqAAbd97v2gEWAZdeeukyuY9+9KMVRmDDEPmhhx4qzyy33HLVxz/+8UJg/ViQWzog9qQuc/72t79d4KWa2W7ws5UcKhrGvBHH3J977rmyxHnve99bcANW60y2mopHSLbVWtU6dZBrZILpXGSDvdlkk00KQhELlzHquIsEIQJimoDJABqhEMNv2vjEEWAHtXP5n5MSSdM/L9NfqlbfJl8Pgw0y6abagIXjZX7WkwgGNvCaIwKTKvMwx9///veF+axdSSUpA7/nfAa5RiYYYH7yk58U7w/XM/Zf/vKXq4svvri42QDnYJAQXIYIxJ7K2H333YvLT5K233776p577in3eXC4DbfyGo1xwAEHVFdeeeUiRwT3UoNsJkSJW5LehbgQ5owzzijeKQ1x2WWXFea5//77qzXXXLMwVwix4YYbFrxgVNrhj3/8Y/GsEZBXrY9BrpEJ1qtzdgz30+90PaQjHEL0u+rP9ms7C/cRDA4Qr6lrLIIJOUEyu0P0OQskjl5n20gKieJIpPwRR2mLE00mdoza0Iaa8/xCq7umENx0PyMTjORYAFNdEB0PbtVVVy0i/9Of/rQ4CRCPaAjLvsXDSmAXgel0RlhUgnqMOl1Iddc0opvqb2SCBQDeEuehvtAdFbioUERvr+4YGJtgLWIni4GxCMbutFczGBh0i8NYBGsG1LaXYTDQEmwYbE1B25ZgU0CEYUBoCTYMtqagbUuwKSDCMCC0BBsGW1PQtiXYFBBhGBBagg2DrSlo2xJsCogwDAgtwYbB1hS0nVeCidJLwQgMy0rXL4U7IvwKdWbxWij455Vg6gmVcx999NGlRlEBS/JfahuSlZWN9V3+TLpFQYuyOJlqGWuXTO0ee+xRaimUJsgQeM7/MtnJw0nF+65mxDOy06lK9oz6Ezk5GV/pH2kfY8n4qtWQKUjBqvjeXnvtVf34xz8uCVn7BX75y1+WBC14MaE2MuXSSIqOFK9KXAYG8Oyzzz6lhKKJa14JJlV+6qmnVkcddVR1zTXXlI9clzoNk5RTUxOiGMWE7XBRdgBpyg4gyBYm3xWxHH/88aVcQIGOGvyddtqp+tnPflaQaSwVx/qEUElQv+28887Vd7/73ZJrU5IAeRBqI8fXvva1kofTpwosDKYoRjslDy7Mdtxxx5VaFO0VHilNAL9MuroMxTbGQkABcfUpmPHSSy8tWuTYY49trFhoXglW56iUCshKJ7vsb4o8IbnbRRogJgWo2uNqWWuI9fnCF76wqBRBu3qbQbiaJEIsQtTH6vZsHX5wpH3gDMMMMu4obSZGsLmAk7jE3Wrdp+WiPmXUqdBuyVma4YYbbqg+/elPT3Tf20QJdvXVV5daD2qRClT3zvawHaqg9t1336Ja/K5NbAPbxnaRAG39RWTVUn5XseR3iFXLj9t/85vflL5JDueH2lQfSCKzMYMq04Z061M110UXXbTIPnIsqFnFnggIZiqQCgev78rblDiwkxwoz/hNWfp8XBMlmE0RvMZU+ioBo44gG/JwK65NZSxExzaxf3bHQAzkQ0ycAPbH5ghOyq677lrusx92siC8++wUREI8opFmUm18BPNha3wQec899ywShlmUp0V1g5l0cVLYWQTk+CgqOuKII8rGjwMPPLCRkoluBJ8owQIAr4s0qHaFCJ6VgsyvfOUrxSbUNy902rC5uBbycT2CufTl+djHYW1bnvWXcwPmFA9lX0Gn7Y2Nm6993QtCsIXS/02oKPX/3P53vvOdpWoXg5C6G2+8sahBXuZ8XhMhmDXRz3/+86LqqD/lbtZjVBgbxB5xw1Oa7TfSp13ca1Kj0pa6wsXskIubbo9aSrgh0p4y251SJk5dkWJrMn0ai5fJVlKLtuZal7GvxjEGySFRbJyPS5WyZ9XXYzoq1tpLe+V+Bx10UFnXgU3d/6Dl18MQeCIEg0w7M5Vdn3feeWXS7AsOZQPYJZfJQqKPhSYbph2nQrEq+4eAsX3un3jiiWVvtd85Dp77xje+UZ1wwgkF0QhjpwybZzx1j5wEvyOIddjhhx9eSsdjX8GLKSzU2bvAYOsvSaK+qTyLY/34WOwjoLnoH+GtxZou2ZsIwcJBjDcOV0uedRlEn3vuuUVSOCPsECNOwhAmdsjfVBaRxG42gq1x1e0KxJMcqsx6Lc9pS7JJH4bIkRSxTVkr1tdZ9X4Dv/H8T6r0k6t+fxgJ6td2ogTrB0x7vz8GWoL1x9FUtWgJNlXk6A9MowSz0BTFFkUXoOUA+PCi2AxeG+PMrjDsgqTu0fccAgvR2BgLXDbDvdgsAVwLaRebwWFh8+rxSP25xzaxgWykcdmXRMwFjrnfnrcgZ1Prnmc21nuG05DTecCuL4FoXiAHxMKc95n4pnGz5dc9v4OPjTSuBbdIyahXowQ7//zzixcmGu8vwBFFtIA3JuLAe+Ji88g4FogivQGBoh3c5exiDIF4W5YGhxxySPEys4caAn24+xCFWBBqnQQx7knPYA7Iz1FJvEsREcsKGxAhVf8f+chHSh+8S0TSp/SKJYLfwIMREYoHCV5nlCCA+ZmLOXKuwKB/xDcnMAtx2Wb72c9+tniSo1yNEiwAkAKIE+vr5s3Ji0GoTX6JDHi2HpH3HSEQ3GXi2iZton87GCHNxcOsR0hGQUaeCXz1iEm9P+PYCUoruOrtI2md48drrM9jFBgbJxgOPfPMMwvXWcQiAkTjVhxOhflLreBYAdm0z/qFux0Xmiq96aabSkiIaqTmEElg2NpMzJDaMx4ExlVHWOqMJNtb7OwqBMhZIhjBYpdq05f/wUIaSaZxrK9Ih0V+pzrMMzk/S+DXs9qCOakja0NSDi/Z+DgKofJM4wQD9De/+c1iHxIhiE2gGnO0EMKREFlfh7NQNdqxB+5BBK4UDEZgBBPt168PFXTkkUcWG6QNZFt4izxAGERTs+wZSZYIxRBUH2ZAYJJBtVFTgraeI6meEW0Br6Axwum3rg7zDLtLfRqfGgQbeEPIZNEx7f7771/s5ThX4wTrVB1RdZBPMkgcbvW3Uz1EpdVPw0kwuK4u53q2U632Onkn/Ua1dS50ey186+rQ/ySNDRZNcQ3y3FQQDPI5HThTzA2n5gCUqEVqIoekCPlEJTpkjFoz6aRAqKQcCZFDVSBXH753Pu+ecUmBZ8MMnR4aR+Dss88u44k5UlnaYBI2kyepfxIatUviZRjAZl7acGK0r8NCaqk/24XBop05kGjt9UMKqWGO2ShXYxIGAaeddlohGKSZMAMc15gqAiRulBSk0qISf/jDHxYE+sTLMpkgkS20VBDD03+357XVDkGTsITQTg+NLfvRj3606IQ4do7dg9jkxqhlSI7apdqNTZ0LFrN/mE0IrQ6LvoXefvGLX5S/cm4YVFiMbcO4VOjnPve5Uo8yygmtjRGszi11rykqKWuxOpDdPCZIhryozaiZuheZsXp5XL3U26jtE9OcSyL6eX91DzYB7F51LHON0wjBrKuoDMaWKiBJWfjiTmoip5ZqU19EMtYkTHuORVQiglFJJIZqNbkgharh1ruXxSlnJ6fm/OpXvyqqCyyIn9QLac82Xw4KNcpzcyAKx4G65BSQNBd1mbOjOBHWV1GT9WfMTV85CC1wGNv/cJDjl4KPUdViIwSjUtgvEwIgDjJBAFNJvnN7rfQhvb6I/MQnPlGdddZZBRE+jozwDK7OCac56icnFvDQpDGoF14Y9QNhEM4OcvWpIE4O7wxx9Aex8nGxceDjuVliUNUIhdA5JwRTmFtyZ4gYNWnxnGcS2TcvOT8MJXAQT9O8LJoxozHAO6pabIRgvRaJda+pMx3RzdPTvq4S5bCywK73lcVyXW2636lq6mqo2/idC+C5Ft69Fr5+FyjI6anJRiN6rzKCbrAO6oA0SjB2SjaWKuGBZdWPQ10QjbtNpHNBaY1FveHCLEARlRSQEuom2ebOxXPUE2dBv0JZqRnUNuoPTFGXpIrKrIetYidJFYlV4kYirePAx9FAiJwg5x6Y4w27lzmC2T3wkKh4jMagCUat+WicYKecckpFzTmSjsrygTyIhwQ2C0d2Lii56VQWTlXwYoII4HcEpuKoG5GLLJ6pHCpNgvLmm28ulcM8OerSohmiIMzYYDj00ENLqbW2KfXW3n1ZbsSNhGuvdIB9daoqFQi+K664onijkC4CYwxzwRQknjesHfOgXc4yRkhwU48CC6OeQNcowSLWgIdkAPe76mqpXnHUTYWlr9zrptI6ObfbQhYTsT+uusqda+Fb91b9nyhO/bzGXovmfjgY5v68EGwYAIZty5sTYWfoqb68cYJqC7GoIvbMd3UbJI5E4fB4iVmrxYPUPiEoUjmt18wRjPr7/ve/X/DJprh4lTxJatNiloqyWHU5jp16otLYGNJF9cXD5M2xmwhGbSkGtUif1mvmCNYNkb28wV5IZ0vZWPmvOETTSqBOuP4vCDYryG4CzpZgTWBxgn20BJsgspsYqiVYE1icYB8twSaI7CaGapxgIvO8MOujYcMvXO2Ec5qY3P9jH40TzKYCAVDxN2GaFMOILIhkCOnkPHfro4RzRAzEC62JpGu423lVo1CP/92XHJ3VoyKaYKDGCdYEUHP1IT0xSEJxvuFYqP5njmALhahpGbcl2LRQYkA4ZpZgcVDkyNhKgV2pDsHd+d62OiBu39BM7kxKZdy3MTVKMDE9J9kkJS/qLa8EWAFZKXeI5lD43Sk1grL5zqvkYcpNSTD6iwjqIVQqIYzqXs6HPJO6CGl59e2IxL7JbcnHOenGd7BwgOShtAWHaiaVTZwZY8psq/dgG/VrLN6qYPDWW29d7mkvwIwhOEBydXlroPs5lMVc5fKceOBkg9SEgEOf+vabZ8wlLwhy5MQgV6MEMyAPT9qjm0sPgQgiT4YI6hwScZdfQhDpkH7JPUgx2fqOx/pkszvG/XplkuSke6kXyTN+k8gEFwTmdVl1icjL7DCXUjfE7gfnIAQYts3IBCNNyqRNEKJduAxSICrJvLw7TLpdcQwCcedx+957712KLiEh7xLzF2FxM3WHm2Wpsw8acn2oQITD8am5h0BpkryvyyErstLq5hUHhcsxB+nN+RwIqF0KXmkC94zjOUsJjCS1Y34kL2P4aylieQLGbK/yHKYkVZhYvaXsufnBTd4f5q9M+qCnAI1MsDpnzCVV9XYIMCpX1qWzn4QZE1IQe9hizbnmgoAYFDECD2Lmt0GkpT4P7TEAhh30xIFGCFYHFFfR7dlEjlMZ2mzNGWRSbZveGBiZYDhYQQv1Rr0gEN0uW0sNcC6oCyoCsXCW/WLjeklvdmKOTLBREPdmj1KMgrPOZyZKsCYAfrP30TjBeEoMKWPPnjGmWbvEa4L01N77nzNCdbqfLT1+t16hcqlbO12auIzLSxz2hJocK8ud73UN2vc4i+jGCWbHYk4M4D0hHGL4n0rMohTQ1j28LItVhLUEYOeyrxmSFGvG22MbVUhx6SEnttJ4DuayyHVxu1XqYoQspv3Oy8MQGOpLX/rSG9paH4bRkk2wOzSbx52/yC33nf02hvVaNlvoN4vu9G3OimLzzk9LDjCBnS33nVNmA0Zg78eUjROs34C5D0HZ+zys652jHfodfNxrAT0ojIO0G3RJM0hfg7RZMIINAlzb5n8xMBbBRDrYrNTOE3VRDotjrj6VFiliN6jAnJRGlVAFjr3zjEgB1UFVUnkJ7uqL+vGskJfCT23FGlOnn3dEs5XUKonNVqec3BaVnL3Nxsz+rew1I/X6jvp0P+EskRkqWPKU+luoayyCReXkvN3O+GHib71Kn+e63xkR6ETQoKoIwmOTokIRiP3geNTH6VYbb44YcpTdkvNB1LEINh8AtX3OjYGWYDPGIRMh2Hysp7rh2TgyB5YGvS5qLzmybgcsJ80yapB6vuk/EYJlPSWFwaFIGoZzICfGoEMe58LCNG9qyBqKbdSGg2ITOYeEg8AJ4GgkzWIt41QcSUrPsl9sVSLq2bjHhkmXxIGB5Gx11WdSPfqWFpJE1Ta7LfUD9iRGc36IOeS8fess6zR9OFK9qU0XEyFYL66baz3V5Bqqn/PTTyrASfIQvtOB6uccedbVlMQuKMH6Iaq93/A6bFCE4jLrNZxuPWWtQ530SvEP2u9c7ahC9szabdDkYBPjzncfE5EwxJJeh0R7isX+ZG3ZJefZWyfR+TkdgI2getgahLWb0oGUOQlN0YwCl+yc1G9shvMvXOJ+bCIbiVHYnPprpIzJvlBz2RDIWXHopsu7Vdgt9iffO4t1rM9y9kaeTZ4QzGDSfxiVrWN/5QdzKGcO6fRakkGuiRAMgdikSBRkubKpvNfm9V6L425p9bnsYaed6WV3hsnX9bOLgR3TDVMC0I9oEyFYPyDq9+sVTE0Z6n7jDzMmac65iv36nY/7jRKMxDi4hOhLNXhzgrVRduqL60mPRDX5i6vVJ+JI7jmVkfgjgnHp/cXR3GZHG4lLdlZrUU9JXVB/3panz7ztD6dzuVOxJb9G5WlnIzs13K1iyzFJjlwCZ04azdGAxkxeL6kWatZY+lUppZ4xr7zKSQfmAS9OfwMjDbNg6RVIByDiJHBrogovO69xEnn6GjSeqC07CpGIOUphUMaijs0n5wH3kqJh1Oswkti4hOEo3hljm+1EJA6iHBVkPZNzAy1IU6NHOnA9hGiT7Upq9rSToHTMukMkIQwC9eM5hj82Mqdr42C/KwzC7aSZI8Hg1wuDFA3lwMphELdQbRslWH0S/YwyhPKQcHvdQOujX2Iy49QlbNCkZieiER/TTMpejkvoeSPYuIC1z3fHQEuwGeOMiRCsHulg29ge2eL5jHRMgg4LsSd7IgSrRzo4EZwQLr/IvZNMs52Ii+ziYeWAZ99zSmkiBeyNSAnnJKl70XfuNlfdNiSv3xBp4MTUt/XwFDkxxmcrHQXo7xe/+MXyZlqud05H5bSwxVz1HJ2XcxAtEdhfjGcJkxcUGJOzhZiWFMbnDecN7nnjnxIKYTN2XDTGxo1BrsYJxhEQEoJQxtykAG6igJdi8V0pW960ly1I/QCuOzL+R7jUitSdhkEdEEhGQAT1v0VxtjH1c5o6YU2ezZxoDv2aKy902NMU5sJD4wSztYf7jONzKqjJOD0AwdQL+o5DIVuM0EFdOZ/XhPN2IFwNcclnkYQchMztx5l5UQAEkVTuO+Q7ntwrPPSVvJr+9GHZATZtSAcJdnAmSQCbdtqA0XqSR5s6RP1hCNIhP2eZQdJJDBj8TrosJRyk6VmwZtGOeNnWBAYSpo8FWzj3k5IkB+f7TMJ+xTWBs56vyjYmjCRy4VPfSjTMQh2hEIYmSfKyDtOoxT2NS1g/gnXezwY5XDhoGoRU4OZU8g66hkIcNovaS6naXCUDw85lEu0bJ5iXDEi34zAxskQ5RDr8H7uGc6OWEI1jQvfjxpQSUHGI4X5eI+95DgMpyCt4OR6+42jjus/IZ0+0PjxPBXJKspeazaIi3Xd2IlVOqhAVbGyt2CeVzPEAf+KH/lKX9laLRVJ54AdH0j157UjeJkHaODwYDm48o08xxUE30jdOsH5c1isyTt1AAGKZTKQm8UaIzDIAApJXsgV31HKC7Aj1l+2lpiEVsZvchMgMYMjkAXNeMI3Cax7mapxgimBwKEnJuboCvwgiligJaAKIYqcmJHEkSIvd/xyFbnuNcbkkIWmDTGda4Va79bnj2ViYHaDGJ3kkiO3olDbFNSms4clhFJIBVvBlE6L4JgKKY2Y/tb71qQ8Oh2QlZjIncITweZUjhyJHN/Ge854XEm+zx4JG68Mtw+7d7eSyQQz8qPuYh+HoOCWI1Gsvcz9Yx9n40Qlr4xLWDRlUlklRN6mDnwtpdHzeVtRvDQOJJJXKVN4Wx4V0572VxhonlUNqPW+MfmkVY/WCyT14yHasrFEH6TP4apxgUYl5VQfuUouRaIFjHqw72CATy5kdIQydTqXGllBVrrw1lgqi5qx30jd1qh01lvWRdR8Esx3UFwnJOzURMy8wzeEt1C3byDmC1NR7GDduOSaCZKrO2FSoMbJ2JPEY0rqOmqS28+oqNhJhrPHirWoPXqp10JeYNk6wbpGO+m6PfuqDNCLAoBMYRr1NY9th45GNE6xbpIMKwN0MOA4W7SBJKqlEEHA7yRGX496KOogApEjH/VQ3UX95SU4WtgiR7UMMuX5z9FAOMCFVcdNxNSnJS+g4MZwNW5hymIvnjYN5SAxJcRwSr9RcXHE+SKN5aJMyApJIJZM4czam7VkO/qRVjMX5QDClBFMZ6RikCpaEsRe99mANE+MbNZrQKYn1dP+oS4impLtxCRsGsHEcgWHGqbflssed9z/uj2RgKNKWA8zEQ6ftapRgVJi3/+BIxt6ErZUghuMBGX4XnPUbRDHqCJfaPWqRSoujQbVQQYmCe/cK9UXFWT/pi7MhukKNZYMElZfN7NSi/6kghaGCzQkKG4dK853jk80PiBdVOE1Ea5Rgc01sEHWY5+vnOOX9XnPtgOwX6B3ljKtJrPFGYYSJEWwU4Npn/hcDLcFmjCtagrUEmzEMzBi4rYS1BJsxDMwYuGNJWN4nOYk5W0u1V1WNRbAWgZPHwLwRTE5L5rVbda+ogkgFqcl7lhMmSjGpoGl2auZc+5QNeL6pYxSa7KsX+Zoco3GCSZHLV4nai0CIWPvuL4QjUL24JrWCnhN+EtsTXhLdllYX2UZY4SrRBxH3vDVJzE8UXyTDvcQE/Y9h9OF/H7k3IS1hMP1BoqPHbdZzOR9EDk0eK1VZ2Usmah/43QOfcJn+zAWTYaCUBOQANL8xG/pWp9jE1TjBAJWDJRHA5ExkmDrEIDnhKEgJUdJPiDBMtnZYhEF8ilOHfTbtm8oYpL95Idiok2uf64+BlmD9cTRVLVqCTRU5+gPTEqw/jqaqRUuwqSJHf2BagvXH0VS1aAk2VeToD0xLsP44mqoWLcGmihz9gWkJ1h9HU9XivyIGe7DBlVSM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82" y="521037"/>
            <a:ext cx="2832100" cy="268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667500" y="833438"/>
            <a:ext cx="528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Принята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резолюция WHA67.1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глобальной стратегии и целях в области профилактики, лечения и борьбы с туберкулезом на период после 2015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76" y="46153"/>
            <a:ext cx="658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67 сессия Всемирной ассамблеи здравоохранения, 2014 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8097" y="2039007"/>
            <a:ext cx="5232603" cy="4870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 сентября 2015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в ходе Саммита по устойчивому развитию в Нью-Йорке 193 государства-члена ООН утвердили новые глобальные цели на предстоящие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 лет (2016-2030),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включая цель 3.3: к 2030 году -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093D5"/>
                </a:solidFill>
                <a:effectLst/>
                <a:uLnTx/>
                <a:uFillTx/>
                <a:latin typeface="Arial Narrow" panose="020B0606020202030204" pitchFamily="34" charset="0"/>
                <a:ea typeface="SimSun"/>
                <a:cs typeface="Arial"/>
              </a:rPr>
              <a:t>ликвидация</a:t>
            </a: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093D5"/>
                </a:solidFill>
                <a:effectLst/>
                <a:uLnTx/>
                <a:uFillTx/>
                <a:latin typeface="Arial Narrow" panose="020B0606020202030204" pitchFamily="34" charset="0"/>
                <a:ea typeface="SimSun"/>
                <a:cs typeface="Arial"/>
              </a:rPr>
              <a:t> </a:t>
            </a:r>
            <a:r>
              <a:rPr kumimoji="0" lang="ru-RU" sz="2000" b="1" i="0" u="none" strike="noStrike" kern="1200" cap="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SimSun"/>
                <a:cs typeface="Arial"/>
              </a:rPr>
              <a:t>тб</a:t>
            </a: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0093D5"/>
                </a:solidFill>
                <a:effectLst/>
                <a:uLnTx/>
                <a:uFillTx/>
                <a:latin typeface="Arial Narrow" panose="020B0606020202030204" pitchFamily="34" charset="0"/>
                <a:ea typeface="SimSun"/>
                <a:cs typeface="Arial"/>
              </a:rPr>
              <a:t>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093D5"/>
                </a:solidFill>
                <a:effectLst/>
                <a:uLnTx/>
                <a:uFillTx/>
                <a:latin typeface="Arial Narrow" panose="020B0606020202030204" pitchFamily="34" charset="0"/>
                <a:ea typeface="SimSun"/>
                <a:cs typeface="Arial"/>
              </a:rPr>
              <a:t>эпидемии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SimSun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26 сентября 2018г. -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Первая в истории !!!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человечества Встреча высокого уровня Генеральной Ассамблеи ООН по вопросам туберкулеза. Историческая возможность переломить ход глобальной эпидемии туберкулеза – твердые обязательства лидеров стран оперативно расширить доступ к новым средствам эффективной диагностики и лечения этой болезни».</a:t>
            </a:r>
          </a:p>
        </p:txBody>
      </p:sp>
      <p:pic>
        <p:nvPicPr>
          <p:cNvPr id="20" name="Picture 2" descr="https://global.unitednations.entermediadb.net/assets/mediadb/services/module/asset/downloads/preset/assets/2015/09/22636/image1170x530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2" y="4068884"/>
            <a:ext cx="3413760" cy="26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ropbox\2015_09_ERS_Congress_Amsterdam\seminar\sdg image.jpg"/>
          <p:cNvPicPr>
            <a:picLocks noChangeAspect="1" noChangeArrowheads="1"/>
          </p:cNvPicPr>
          <p:nvPr/>
        </p:nvPicPr>
        <p:blipFill>
          <a:blip r:embed="rId6"/>
          <a:srcRect l="33611"/>
          <a:stretch>
            <a:fillRect/>
          </a:stretch>
        </p:blipFill>
        <p:spPr bwMode="auto">
          <a:xfrm>
            <a:off x="3775387" y="4068885"/>
            <a:ext cx="2752695" cy="261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4029" r="19655" b="4798"/>
          <a:stretch/>
        </p:blipFill>
        <p:spPr>
          <a:xfrm>
            <a:off x="4677508" y="4068885"/>
            <a:ext cx="1101969" cy="142923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3123" y="3525122"/>
            <a:ext cx="694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Заседание 25 сентября 2015 года в штаб-квартире ООН, Нью-Йорк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834554" y="160337"/>
            <a:ext cx="5232604" cy="6542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ПЕРЕХОД ОТ ПРИЗЫВА – «ОСТАНОВИТЬ  ТБ»</a:t>
            </a:r>
            <a:b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 К «</a:t>
            </a:r>
            <a:r>
              <a:rPr lang="ru-RU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ЛИКВИДИРОВАТЬ ЭПИДЕМИЮ ТБ» </a:t>
            </a:r>
            <a:r>
              <a:rPr lang="en-US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К </a:t>
            </a:r>
            <a:r>
              <a:rPr lang="en-US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2030</a:t>
            </a:r>
            <a:r>
              <a:rPr lang="ru-RU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 г</a:t>
            </a:r>
            <a:r>
              <a:rPr lang="ru-RU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endParaRPr lang="en-GB" altLang="en-US" sz="2000" b="1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0226 0.35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>
            <a:extLst>
              <a:ext uri="{FF2B5EF4-FFF2-40B4-BE49-F238E27FC236}">
                <a16:creationId xmlns:a16="http://schemas.microsoft.com/office/drawing/2014/main" id="{D2C08E41-E746-1FDA-C4BE-5B28FAC8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8" y="148856"/>
            <a:ext cx="11940363" cy="86661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FFFF00"/>
                </a:solidFill>
                <a:latin typeface="+mn-lt"/>
              </a:rPr>
              <a:t>«Остановим туберкулез в Казахстане»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31D12F-B007-404B-A757-0D952EC2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1015470"/>
            <a:ext cx="5435451" cy="52424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8BF597-F3EF-48E2-8E21-84D44AEF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38" y="1015469"/>
            <a:ext cx="5872332" cy="5099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2C784-2CDE-4429-824F-8CB49AE75A57}"/>
              </a:ext>
            </a:extLst>
          </p:cNvPr>
          <p:cNvSpPr txBox="1"/>
          <p:nvPr/>
        </p:nvSpPr>
        <p:spPr>
          <a:xfrm>
            <a:off x="6500812" y="6221194"/>
            <a:ext cx="527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Экс министр здравоохранения вместе с партнерами СТОП ТБ из разных стран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8E7DF-7C46-4EDF-959D-CA2D7A090889}"/>
              </a:ext>
            </a:extLst>
          </p:cNvPr>
          <p:cNvSpPr txBox="1"/>
          <p:nvPr/>
        </p:nvSpPr>
        <p:spPr>
          <a:xfrm>
            <a:off x="417662" y="6115050"/>
            <a:ext cx="567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Выступления премьер-министра Индии Н. </a:t>
            </a:r>
            <a:r>
              <a:rPr lang="ru-RU" dirty="0" err="1"/>
              <a:t>Моди</a:t>
            </a:r>
            <a:r>
              <a:rPr lang="ru-RU" dirty="0"/>
              <a:t> о развитии ПСТБ  </a:t>
            </a:r>
          </a:p>
        </p:txBody>
      </p:sp>
    </p:spTree>
    <p:extLst>
      <p:ext uri="{BB962C8B-B14F-4D97-AF65-F5344CB8AC3E}">
        <p14:creationId xmlns:p14="http://schemas.microsoft.com/office/powerpoint/2010/main" val="88605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E5A5B-CAAC-0A27-DA18-14C806C8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" y="115889"/>
            <a:ext cx="11844669" cy="108108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>
              <a:tabLst>
                <a:tab pos="3492500" algn="l"/>
              </a:tabLst>
              <a:defRPr/>
            </a:pPr>
            <a:br>
              <a:rPr lang="ru-RU" sz="3600" b="1" dirty="0">
                <a:solidFill>
                  <a:schemeClr val="accent4"/>
                </a:solidFill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Основные стратегические направления  для достижения целей «ПАРТНЕРСТВА СТОП ТБ»   </a:t>
            </a:r>
            <a:br>
              <a:rPr lang="ru-RU" sz="22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DFDB8FD-F5CE-9F80-C6DA-49CC3069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73" y="1196976"/>
            <a:ext cx="11731254" cy="5472113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1. Повышение </a:t>
            </a:r>
            <a:r>
              <a:rPr lang="ru-RU" b="1" dirty="0">
                <a:solidFill>
                  <a:srgbClr val="FF0000"/>
                </a:solidFill>
              </a:rPr>
              <a:t>информированности</a:t>
            </a:r>
            <a:r>
              <a:rPr lang="ru-RU" b="1" dirty="0">
                <a:solidFill>
                  <a:srgbClr val="002060"/>
                </a:solidFill>
              </a:rPr>
              <a:t> о ТБ (</a:t>
            </a:r>
            <a:r>
              <a:rPr lang="ru-RU" b="1" dirty="0">
                <a:solidFill>
                  <a:srgbClr val="FF0000"/>
                </a:solidFill>
              </a:rPr>
              <a:t>соцсети, СМИ) </a:t>
            </a:r>
            <a:r>
              <a:rPr lang="ru-RU" b="1" dirty="0">
                <a:solidFill>
                  <a:srgbClr val="002060"/>
                </a:solidFill>
              </a:rPr>
              <a:t>и пропаганда приверженности для </a:t>
            </a:r>
            <a:r>
              <a:rPr lang="ru-RU" b="1" dirty="0">
                <a:solidFill>
                  <a:srgbClr val="FF0000"/>
                </a:solidFill>
              </a:rPr>
              <a:t>финансирования: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раннего</a:t>
            </a:r>
            <a:r>
              <a:rPr lang="ru-RU" b="1" dirty="0">
                <a:solidFill>
                  <a:srgbClr val="002060"/>
                </a:solidFill>
              </a:rPr>
              <a:t> выявления ТБ (ПЦР на ТБ – </a:t>
            </a:r>
            <a:r>
              <a:rPr lang="en-US" b="1" dirty="0">
                <a:solidFill>
                  <a:srgbClr val="FF0000"/>
                </a:solidFill>
              </a:rPr>
              <a:t>GXPERT TB - </a:t>
            </a:r>
            <a:r>
              <a:rPr lang="ru-RU" b="1" dirty="0">
                <a:solidFill>
                  <a:srgbClr val="002060"/>
                </a:solidFill>
              </a:rPr>
              <a:t>95% чувств и </a:t>
            </a:r>
            <a:r>
              <a:rPr lang="ru-RU" b="1" dirty="0" err="1">
                <a:solidFill>
                  <a:srgbClr val="002060"/>
                </a:solidFill>
              </a:rPr>
              <a:t>специф</a:t>
            </a:r>
            <a:r>
              <a:rPr lang="ru-RU" b="1" dirty="0">
                <a:solidFill>
                  <a:srgbClr val="002060"/>
                </a:solidFill>
              </a:rPr>
              <a:t>). 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- качественного </a:t>
            </a:r>
            <a:r>
              <a:rPr lang="ru-RU" b="1" dirty="0">
                <a:solidFill>
                  <a:srgbClr val="002060"/>
                </a:solidFill>
              </a:rPr>
              <a:t>лечения  (90-95%, наличие новых лекарств при ТБ)  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- эффективной </a:t>
            </a:r>
            <a:r>
              <a:rPr lang="ru-RU" b="1" dirty="0">
                <a:solidFill>
                  <a:srgbClr val="002060"/>
                </a:solidFill>
              </a:rPr>
              <a:t>профилактики ТБ (АТР, КФ, схемы профилактического лечения)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операционных исследования </a:t>
            </a:r>
            <a:r>
              <a:rPr lang="ru-RU" b="1" dirty="0">
                <a:solidFill>
                  <a:srgbClr val="002060"/>
                </a:solidFill>
              </a:rPr>
              <a:t>при ТБ.</a:t>
            </a:r>
          </a:p>
          <a:p>
            <a:pPr marL="0" indent="0" algn="just"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2. Предоставление противотуберкулезных препаратов и диагностических средств напрямую странам, через </a:t>
            </a:r>
            <a:r>
              <a:rPr lang="en-US" b="1" dirty="0">
                <a:solidFill>
                  <a:srgbClr val="002060"/>
                </a:solidFill>
              </a:rPr>
              <a:t>GDF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>
                <a:solidFill>
                  <a:srgbClr val="C00000"/>
                </a:solidFill>
              </a:rPr>
              <a:t>по низким ценам, в том числе в Казахстан – ПТП, </a:t>
            </a:r>
            <a:r>
              <a:rPr lang="en-US" b="1" dirty="0">
                <a:solidFill>
                  <a:srgbClr val="C00000"/>
                </a:solidFill>
              </a:rPr>
              <a:t>GXPERT TB </a:t>
            </a:r>
            <a:r>
              <a:rPr lang="ru-RU" b="1" dirty="0">
                <a:solidFill>
                  <a:srgbClr val="C00000"/>
                </a:solidFill>
              </a:rPr>
              <a:t>).</a:t>
            </a:r>
          </a:p>
          <a:p>
            <a:pPr algn="just">
              <a:defRPr/>
            </a:pPr>
            <a:endParaRPr lang="ru-RU" sz="2400" b="1" dirty="0"/>
          </a:p>
          <a:p>
            <a:pPr marL="0" indent="0" algn="just">
              <a:lnSpc>
                <a:spcPct val="115000"/>
              </a:lnSpc>
              <a:buNone/>
              <a:defRPr/>
            </a:pPr>
            <a:endParaRPr lang="ru-RU" sz="6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DE0D5-50C0-4D2C-89E8-0C5BB53D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«Остановим ТБ в Казахстане»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D8C9DA-CFE9-4C82-8C55-75C2204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6124"/>
            <a:ext cx="10515600" cy="470852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Партнерство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«Остановим ТБ в Казахстане» создано в 2017г.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инициативе национальной противотуберкулезной программы и международных партнеров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Снижение бремени ТБ/ЛУ ТБ и ТБ/ВИЧ в Казахстане путем объединения усилий заинтересованных организаций и физических лиц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Партнерства поддерживается в рамках проектов Глобального Фонда по компоненту «Туберкулез» на 2017-2019гг. и 2020-2022гг., а также благодаря технической поддержке международных организаций (KNCV, USAID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UNOPS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 местных НПО, работающих в сфере ТБ/ВИЧ.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55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5FFE5-D19F-4791-951C-ACC3753F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83832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фтизиатрической и пульмонологической служб в Республике Казахстан на 2023-2025 гг.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DAE86-E346-4B5A-844B-E1501186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65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Развития фтизиатрической и пульмонологической служб в Республике Казахстан на 2023-2025 гг. (Приказ МЗ от 28.12.2022)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4. Раздел 2. Укрепление роли гражданского общества в реализации мероприятий по борьбе с туберкулезом.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Партнерства «Остановим туберкулез в Казахстане» и Инициативы по ликвидации ТБ в городах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плана мероприятий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адвокации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коммуникаций и социальной мобилизаций в НТП РК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региональных Планов по снижению стигмы и дискриминации, связанной с ТБ, ТБ/ВИЧ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28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1008</Words>
  <Application>Microsoft Office PowerPoint</Application>
  <PresentationFormat>Широкоэкранный</PresentationFormat>
  <Paragraphs>100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Helvetica</vt:lpstr>
      <vt:lpstr>Impact</vt:lpstr>
      <vt:lpstr>Symbol</vt:lpstr>
      <vt:lpstr>Тема Office</vt:lpstr>
      <vt:lpstr>1_Тема Office</vt:lpstr>
      <vt:lpstr>Партнерство СТОП ТБ Основные цели и  задачи </vt:lpstr>
      <vt:lpstr>Партнерство Стоп ТБ </vt:lpstr>
      <vt:lpstr>Партнерство STOP TB </vt:lpstr>
      <vt:lpstr>История образования                                       Партнерства STOP TB</vt:lpstr>
      <vt:lpstr>ПЕРЕХОД ОТ ПРИЗЫВА – «ОСТАНОВИТЬ  ТБ»  К «ЛИКВИДИРОВАТЬ ЭПИДЕМИЮ ТБ»  К 2030 г.</vt:lpstr>
      <vt:lpstr>«Остановим туберкулез в Казахстане» </vt:lpstr>
      <vt:lpstr> Основные стратегические направления  для достижения целей «ПАРТНЕРСТВА СТОП ТБ»    </vt:lpstr>
      <vt:lpstr>Партнерство «Остановим ТБ в Казахстане»</vt:lpstr>
      <vt:lpstr>Развитие фтизиатрической и пульмонологической служб в Республике Казахстан на 2023-2025 гг. </vt:lpstr>
      <vt:lpstr>Презентация PowerPoint</vt:lpstr>
      <vt:lpstr>Презентация PowerPoint</vt:lpstr>
      <vt:lpstr>Рекомендации ННЦФ РК  по развитию Партнерства «Стоп ТБ» в регионах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Партнерства СТОП ТБ в мире и  Казахстане Основные цели и  задачи</dc:title>
  <dc:creator>User</dc:creator>
  <cp:lastModifiedBy>GF-PC4</cp:lastModifiedBy>
  <cp:revision>12</cp:revision>
  <dcterms:created xsi:type="dcterms:W3CDTF">2023-05-31T05:47:05Z</dcterms:created>
  <dcterms:modified xsi:type="dcterms:W3CDTF">2023-06-05T06:51:00Z</dcterms:modified>
</cp:coreProperties>
</file>